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4"/>
  </p:notesMasterIdLst>
  <p:handoutMasterIdLst>
    <p:handoutMasterId r:id="rId45"/>
  </p:handoutMasterIdLst>
  <p:sldIdLst>
    <p:sldId id="341" r:id="rId3"/>
    <p:sldId id="342" r:id="rId4"/>
    <p:sldId id="266" r:id="rId5"/>
    <p:sldId id="312" r:id="rId6"/>
    <p:sldId id="265" r:id="rId7"/>
    <p:sldId id="271" r:id="rId8"/>
    <p:sldId id="284" r:id="rId9"/>
    <p:sldId id="287" r:id="rId10"/>
    <p:sldId id="286" r:id="rId11"/>
    <p:sldId id="288" r:id="rId12"/>
    <p:sldId id="290" r:id="rId13"/>
    <p:sldId id="291" r:id="rId14"/>
    <p:sldId id="293" r:id="rId15"/>
    <p:sldId id="292" r:id="rId16"/>
    <p:sldId id="313" r:id="rId17"/>
    <p:sldId id="307" r:id="rId18"/>
    <p:sldId id="311" r:id="rId19"/>
    <p:sldId id="328" r:id="rId20"/>
    <p:sldId id="333" r:id="rId21"/>
    <p:sldId id="336" r:id="rId22"/>
    <p:sldId id="337" r:id="rId23"/>
    <p:sldId id="338" r:id="rId24"/>
    <p:sldId id="340" r:id="rId25"/>
    <p:sldId id="344" r:id="rId26"/>
    <p:sldId id="345" r:id="rId27"/>
    <p:sldId id="347" r:id="rId28"/>
    <p:sldId id="349" r:id="rId29"/>
    <p:sldId id="348" r:id="rId30"/>
    <p:sldId id="350" r:id="rId31"/>
    <p:sldId id="351" r:id="rId32"/>
    <p:sldId id="352" r:id="rId33"/>
    <p:sldId id="357" r:id="rId34"/>
    <p:sldId id="353" r:id="rId35"/>
    <p:sldId id="356" r:id="rId36"/>
    <p:sldId id="355" r:id="rId37"/>
    <p:sldId id="359" r:id="rId38"/>
    <p:sldId id="360" r:id="rId39"/>
    <p:sldId id="362" r:id="rId40"/>
    <p:sldId id="363" r:id="rId41"/>
    <p:sldId id="365" r:id="rId42"/>
    <p:sldId id="364" r:id="rId43"/>
  </p:sldIdLst>
  <p:sldSz cx="12192000" cy="6858000"/>
  <p:notesSz cx="6858000" cy="9144000"/>
  <p:embeddedFontLst>
    <p:embeddedFont>
      <p:font typeface="Microsoft YaHei" panose="020B0503020204020204" charset="-122"/>
      <p:regular r:id="rId50"/>
    </p:embeddedFont>
    <p:embeddedFont>
      <p:font typeface="Calibri" panose="020F0502020204030204" charset="0"/>
      <p:regular r:id="rId51"/>
      <p:bold r:id="rId52"/>
      <p:italic r:id="rId53"/>
      <p:boldItalic r:id="rId5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E9B8F"/>
    <a:srgbClr val="FEA248"/>
    <a:srgbClr val="9A41EA"/>
    <a:srgbClr val="D94F57"/>
    <a:srgbClr val="7B197C"/>
    <a:srgbClr val="D0D84F"/>
    <a:srgbClr val="190C25"/>
    <a:srgbClr val="A980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50" autoAdjust="0"/>
    <p:restoredTop sz="94660"/>
  </p:normalViewPr>
  <p:slideViewPr>
    <p:cSldViewPr snapToGrid="0">
      <p:cViewPr varScale="1">
        <p:scale>
          <a:sx n="81" d="100"/>
          <a:sy n="81" d="100"/>
        </p:scale>
        <p:origin x="1066" y="67"/>
      </p:cViewPr>
      <p:guideLst>
        <p:guide orient="horz" pos="2160"/>
        <p:guide pos="385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font" Target="fonts/font5.fntdata"/><Relationship Id="rId53" Type="http://schemas.openxmlformats.org/officeDocument/2006/relationships/font" Target="fonts/font4.fntdata"/><Relationship Id="rId52" Type="http://schemas.openxmlformats.org/officeDocument/2006/relationships/font" Target="fonts/font3.fntdata"/><Relationship Id="rId51" Type="http://schemas.openxmlformats.org/officeDocument/2006/relationships/font" Target="fonts/font2.fntdata"/><Relationship Id="rId50" Type="http://schemas.openxmlformats.org/officeDocument/2006/relationships/font" Target="fonts/font1.fntdata"/><Relationship Id="rId5" Type="http://schemas.openxmlformats.org/officeDocument/2006/relationships/slide" Target="slides/slide3.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notesMaster" Target="notesMasters/notesMaster1.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6"/>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直角三角形 8"/>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68" name="Google Shape;168;p1"/>
          <p:cNvPicPr preferRelativeResize="0"/>
          <p:nvPr/>
        </p:nvPicPr>
        <p:blipFill rotWithShape="1">
          <a:blip r:embed="rId1"/>
          <a:srcRect/>
          <a:stretch>
            <a:fillRect/>
          </a:stretch>
        </p:blipFill>
        <p:spPr>
          <a:xfrm>
            <a:off x="5230495" y="5576570"/>
            <a:ext cx="1731010" cy="1172210"/>
          </a:xfrm>
          <a:prstGeom prst="rect">
            <a:avLst/>
          </a:prstGeom>
          <a:noFill/>
          <a:ln>
            <a:noFill/>
          </a:ln>
        </p:spPr>
      </p:pic>
      <p:pic>
        <p:nvPicPr>
          <p:cNvPr id="2" name="Picture 1" descr="logo"/>
          <p:cNvPicPr>
            <a:picLocks noChangeAspect="1"/>
          </p:cNvPicPr>
          <p:nvPr/>
        </p:nvPicPr>
        <p:blipFill>
          <a:blip r:embed="rId2"/>
          <a:stretch>
            <a:fillRect/>
          </a:stretch>
        </p:blipFill>
        <p:spPr>
          <a:xfrm>
            <a:off x="3014980" y="0"/>
            <a:ext cx="6162675" cy="61626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635" y="743585"/>
            <a:ext cx="12192635" cy="645160"/>
          </a:xfrm>
          <a:prstGeom prst="rect">
            <a:avLst/>
          </a:prstGeom>
          <a:noFill/>
        </p:spPr>
        <p:txBody>
          <a:bodyPr wrap="square" rtlCol="0">
            <a:spAutoFit/>
          </a:bodyPr>
          <a:p>
            <a:pPr algn="ctr"/>
            <a:r>
              <a:rPr lang="en-GB" altLang="en-US" sz="3600">
                <a:solidFill>
                  <a:schemeClr val="bg1"/>
                </a:solidFill>
              </a:rPr>
              <a:t>How to program the ESP32</a:t>
            </a:r>
            <a:endParaRPr lang="en-GB" altLang="en-US" sz="3600">
              <a:solidFill>
                <a:schemeClr val="bg1"/>
              </a:solidFill>
            </a:endParaRPr>
          </a:p>
        </p:txBody>
      </p:sp>
      <p:sp>
        <p:nvSpPr>
          <p:cNvPr id="9" name="矩形 9"/>
          <p:cNvSpPr/>
          <p:nvPr/>
        </p:nvSpPr>
        <p:spPr>
          <a:xfrm>
            <a:off x="1126490" y="2227316"/>
            <a:ext cx="2467429" cy="188686"/>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cs typeface="+mn-ea"/>
              <a:sym typeface="+mn-lt"/>
            </a:endParaRPr>
          </a:p>
        </p:txBody>
      </p:sp>
      <p:sp>
        <p:nvSpPr>
          <p:cNvPr id="11" name="矩形 11"/>
          <p:cNvSpPr/>
          <p:nvPr/>
        </p:nvSpPr>
        <p:spPr>
          <a:xfrm>
            <a:off x="1126490" y="2646910"/>
            <a:ext cx="2467429" cy="2526806"/>
          </a:xfrm>
          <a:prstGeom prst="rect">
            <a:avLst/>
          </a:prstGeom>
          <a:noFill/>
          <a:ln>
            <a:solidFill>
              <a:schemeClr val="accent2">
                <a:alpha val="6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9" name="矩形 18"/>
          <p:cNvSpPr/>
          <p:nvPr/>
        </p:nvSpPr>
        <p:spPr>
          <a:xfrm>
            <a:off x="4862286" y="2227316"/>
            <a:ext cx="2467429" cy="18868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0" name="矩形 19"/>
          <p:cNvSpPr/>
          <p:nvPr/>
        </p:nvSpPr>
        <p:spPr>
          <a:xfrm>
            <a:off x="4862286" y="2646910"/>
            <a:ext cx="2467429" cy="2526806"/>
          </a:xfrm>
          <a:prstGeom prst="rect">
            <a:avLst/>
          </a:prstGeom>
          <a:noFill/>
          <a:ln>
            <a:solidFill>
              <a:srgbClr val="00B050">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3" name="矩形 22"/>
          <p:cNvSpPr/>
          <p:nvPr/>
        </p:nvSpPr>
        <p:spPr>
          <a:xfrm>
            <a:off x="8598081" y="2227316"/>
            <a:ext cx="2467429" cy="1886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4" name="矩形 23"/>
          <p:cNvSpPr/>
          <p:nvPr/>
        </p:nvSpPr>
        <p:spPr>
          <a:xfrm>
            <a:off x="8598081" y="2646910"/>
            <a:ext cx="2467429" cy="2526806"/>
          </a:xfrm>
          <a:prstGeom prst="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cs typeface="+mn-ea"/>
              <a:sym typeface="+mn-lt"/>
            </a:endParaRPr>
          </a:p>
        </p:txBody>
      </p:sp>
      <p:sp>
        <p:nvSpPr>
          <p:cNvPr id="30" name="文本框 29"/>
          <p:cNvSpPr txBox="1"/>
          <p:nvPr/>
        </p:nvSpPr>
        <p:spPr>
          <a:xfrm>
            <a:off x="968695" y="3150769"/>
            <a:ext cx="2736038" cy="398780"/>
          </a:xfrm>
          <a:prstGeom prst="rect">
            <a:avLst/>
          </a:prstGeom>
          <a:noFill/>
        </p:spPr>
        <p:txBody>
          <a:bodyPr wrap="square" rtlCol="0">
            <a:spAutoFit/>
          </a:bodyPr>
          <a:p>
            <a:pPr algn="ctr"/>
            <a:r>
              <a:rPr lang="en-GB" altLang="zh-CN" sz="2000">
                <a:solidFill>
                  <a:schemeClr val="bg1"/>
                </a:solidFill>
                <a:cs typeface="+mn-ea"/>
                <a:sym typeface="+mn-lt"/>
              </a:rPr>
              <a:t>Arduino Framework</a:t>
            </a:r>
            <a:endParaRPr lang="en-GB" altLang="zh-CN" sz="2000">
              <a:solidFill>
                <a:schemeClr val="bg1"/>
              </a:solidFill>
              <a:cs typeface="+mn-ea"/>
              <a:sym typeface="+mn-lt"/>
            </a:endParaRPr>
          </a:p>
        </p:txBody>
      </p:sp>
      <p:cxnSp>
        <p:nvCxnSpPr>
          <p:cNvPr id="31" name="直接连接符 30"/>
          <p:cNvCxnSpPr/>
          <p:nvPr/>
        </p:nvCxnSpPr>
        <p:spPr>
          <a:xfrm>
            <a:off x="1899617" y="3724228"/>
            <a:ext cx="8741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046306" y="3858655"/>
            <a:ext cx="2547613" cy="852805"/>
          </a:xfrm>
          <a:prstGeom prst="rect">
            <a:avLst/>
          </a:prstGeom>
        </p:spPr>
        <p:txBody>
          <a:bodyPr wrap="square">
            <a:spAutoFit/>
          </a:bodyPr>
          <a:p>
            <a:pPr algn="ctr">
              <a:lnSpc>
                <a:spcPct val="150000"/>
              </a:lnSpc>
            </a:pPr>
            <a:r>
              <a:rPr lang="en-GB" altLang="zh-CN" sz="1100" dirty="0">
                <a:solidFill>
                  <a:schemeClr val="bg1"/>
                </a:solidFill>
                <a:cs typeface="+mn-ea"/>
                <a:sym typeface="+mn-lt"/>
              </a:rPr>
              <a:t>Beginner friendly but thats it.</a:t>
            </a:r>
            <a:br>
              <a:rPr lang="en-GB" altLang="zh-CN" sz="1100" dirty="0">
                <a:solidFill>
                  <a:schemeClr val="bg1"/>
                </a:solidFill>
                <a:cs typeface="+mn-ea"/>
                <a:sym typeface="+mn-lt"/>
              </a:rPr>
            </a:br>
            <a:r>
              <a:rPr lang="en-GB" altLang="zh-CN" sz="1100" dirty="0">
                <a:solidFill>
                  <a:schemeClr val="bg1"/>
                </a:solidFill>
                <a:cs typeface="+mn-ea"/>
                <a:sym typeface="+mn-lt"/>
              </a:rPr>
              <a:t>Very limited, lacks many features and bad coding mindset (copy-paste)</a:t>
            </a:r>
            <a:endParaRPr lang="en-GB" altLang="zh-CN" sz="1100" dirty="0">
              <a:solidFill>
                <a:schemeClr val="bg1"/>
              </a:solidFill>
              <a:cs typeface="+mn-ea"/>
              <a:sym typeface="+mn-lt"/>
            </a:endParaRPr>
          </a:p>
        </p:txBody>
      </p:sp>
      <p:sp>
        <p:nvSpPr>
          <p:cNvPr id="35" name="文本框 34"/>
          <p:cNvSpPr txBox="1"/>
          <p:nvPr/>
        </p:nvSpPr>
        <p:spPr>
          <a:xfrm>
            <a:off x="4744582" y="3150769"/>
            <a:ext cx="2736038" cy="398780"/>
          </a:xfrm>
          <a:prstGeom prst="rect">
            <a:avLst/>
          </a:prstGeom>
          <a:noFill/>
        </p:spPr>
        <p:txBody>
          <a:bodyPr wrap="square" rtlCol="0">
            <a:spAutoFit/>
          </a:bodyPr>
          <a:p>
            <a:pPr algn="ctr"/>
            <a:r>
              <a:rPr lang="en-GB" altLang="zh-CN" sz="2000">
                <a:solidFill>
                  <a:schemeClr val="bg1"/>
                </a:solidFill>
                <a:cs typeface="+mn-ea"/>
                <a:sym typeface="+mn-lt"/>
              </a:rPr>
              <a:t>IoT Dev Framework</a:t>
            </a:r>
            <a:endParaRPr lang="en-GB" altLang="zh-CN" sz="2000">
              <a:solidFill>
                <a:schemeClr val="bg1"/>
              </a:solidFill>
              <a:cs typeface="+mn-ea"/>
              <a:sym typeface="+mn-lt"/>
            </a:endParaRPr>
          </a:p>
        </p:txBody>
      </p:sp>
      <p:cxnSp>
        <p:nvCxnSpPr>
          <p:cNvPr id="36" name="直接连接符 35"/>
          <p:cNvCxnSpPr/>
          <p:nvPr/>
        </p:nvCxnSpPr>
        <p:spPr>
          <a:xfrm>
            <a:off x="5675504" y="3724228"/>
            <a:ext cx="8741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4822193" y="3858655"/>
            <a:ext cx="2547613" cy="1106805"/>
          </a:xfrm>
          <a:prstGeom prst="rect">
            <a:avLst/>
          </a:prstGeom>
        </p:spPr>
        <p:txBody>
          <a:bodyPr wrap="square">
            <a:spAutoFit/>
          </a:bodyPr>
          <a:p>
            <a:pPr algn="ctr">
              <a:lnSpc>
                <a:spcPct val="150000"/>
              </a:lnSpc>
            </a:pPr>
            <a:r>
              <a:rPr lang="en-GB" altLang="zh-CN" sz="1100" dirty="0">
                <a:solidFill>
                  <a:schemeClr val="bg1"/>
                </a:solidFill>
                <a:cs typeface="+mn-ea"/>
                <a:sym typeface="+mn-lt"/>
              </a:rPr>
              <a:t>Official framework supported by Espressif. Extremely reliable and configurable. Well documented with growing community.</a:t>
            </a:r>
            <a:endParaRPr lang="en-GB" altLang="zh-CN" sz="1100" dirty="0">
              <a:solidFill>
                <a:schemeClr val="bg1"/>
              </a:solidFill>
              <a:cs typeface="+mn-ea"/>
              <a:sym typeface="+mn-lt"/>
            </a:endParaRPr>
          </a:p>
        </p:txBody>
      </p:sp>
      <p:sp>
        <p:nvSpPr>
          <p:cNvPr id="40" name="文本框 39"/>
          <p:cNvSpPr txBox="1"/>
          <p:nvPr/>
        </p:nvSpPr>
        <p:spPr>
          <a:xfrm>
            <a:off x="8487362" y="3150769"/>
            <a:ext cx="2736038" cy="398780"/>
          </a:xfrm>
          <a:prstGeom prst="rect">
            <a:avLst/>
          </a:prstGeom>
          <a:noFill/>
        </p:spPr>
        <p:txBody>
          <a:bodyPr wrap="square" rtlCol="0">
            <a:spAutoFit/>
          </a:bodyPr>
          <a:p>
            <a:pPr algn="ctr"/>
            <a:r>
              <a:rPr lang="en-GB" altLang="en-US" sz="2000">
                <a:solidFill>
                  <a:schemeClr val="bg1"/>
                </a:solidFill>
                <a:cs typeface="+mn-ea"/>
                <a:sym typeface="+mn-lt"/>
              </a:rPr>
              <a:t>micropython, lua...</a:t>
            </a:r>
            <a:endParaRPr lang="en-GB" altLang="en-US" sz="2000">
              <a:solidFill>
                <a:schemeClr val="bg1"/>
              </a:solidFill>
              <a:cs typeface="+mn-ea"/>
              <a:sym typeface="+mn-lt"/>
            </a:endParaRPr>
          </a:p>
        </p:txBody>
      </p:sp>
      <p:cxnSp>
        <p:nvCxnSpPr>
          <p:cNvPr id="41" name="直接连接符 40"/>
          <p:cNvCxnSpPr/>
          <p:nvPr/>
        </p:nvCxnSpPr>
        <p:spPr>
          <a:xfrm>
            <a:off x="9411299" y="3724228"/>
            <a:ext cx="87419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8597993" y="3738005"/>
            <a:ext cx="2547613" cy="1360805"/>
          </a:xfrm>
          <a:prstGeom prst="rect">
            <a:avLst/>
          </a:prstGeom>
        </p:spPr>
        <p:txBody>
          <a:bodyPr wrap="square">
            <a:spAutoFit/>
          </a:bodyPr>
          <a:p>
            <a:pPr algn="ctr">
              <a:lnSpc>
                <a:spcPct val="150000"/>
              </a:lnSpc>
            </a:pPr>
            <a:r>
              <a:rPr lang="en-GB" altLang="en-US" sz="1100" dirty="0">
                <a:solidFill>
                  <a:schemeClr val="bg1"/>
                </a:solidFill>
                <a:cs typeface="+mn-ea"/>
                <a:sym typeface="+mn-lt"/>
              </a:rPr>
              <a:t>Just do not use this.</a:t>
            </a:r>
            <a:endParaRPr lang="en-GB" altLang="en-US" sz="1100" dirty="0">
              <a:solidFill>
                <a:schemeClr val="bg1"/>
              </a:solidFill>
              <a:cs typeface="+mn-ea"/>
              <a:sym typeface="+mn-lt"/>
            </a:endParaRPr>
          </a:p>
          <a:p>
            <a:pPr algn="ctr">
              <a:lnSpc>
                <a:spcPct val="150000"/>
              </a:lnSpc>
            </a:pPr>
            <a:r>
              <a:rPr lang="en-GB" altLang="en-US" sz="1100" dirty="0">
                <a:solidFill>
                  <a:schemeClr val="bg1"/>
                </a:solidFill>
                <a:cs typeface="+mn-ea"/>
                <a:sym typeface="+mn-lt"/>
              </a:rPr>
              <a:t>You do not want a high level language when dealing with microcontrollers.</a:t>
            </a:r>
            <a:endParaRPr lang="en-GB" altLang="en-US" sz="1100" dirty="0">
              <a:solidFill>
                <a:schemeClr val="bg1"/>
              </a:solidFill>
              <a:cs typeface="+mn-ea"/>
              <a:sym typeface="+mn-lt"/>
            </a:endParaRPr>
          </a:p>
          <a:p>
            <a:pPr algn="ctr">
              <a:lnSpc>
                <a:spcPct val="150000"/>
              </a:lnSpc>
            </a:pPr>
            <a:r>
              <a:rPr lang="en-GB" altLang="en-US" sz="1100" dirty="0">
                <a:solidFill>
                  <a:schemeClr val="bg1"/>
                </a:solidFill>
                <a:cs typeface="+mn-ea"/>
                <a:sym typeface="+mn-lt"/>
              </a:rPr>
              <a:t>C/C++ is the way to go with embedded systems.</a:t>
            </a:r>
            <a:endParaRPr lang="en-GB" altLang="en-US" sz="1100" dirty="0">
              <a:solidFill>
                <a:schemeClr val="bg1"/>
              </a:solidFill>
              <a:cs typeface="+mn-ea"/>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635" y="743585"/>
            <a:ext cx="12192635" cy="645160"/>
          </a:xfrm>
          <a:prstGeom prst="rect">
            <a:avLst/>
          </a:prstGeom>
          <a:noFill/>
        </p:spPr>
        <p:txBody>
          <a:bodyPr wrap="square" rtlCol="0">
            <a:spAutoFit/>
          </a:bodyPr>
          <a:p>
            <a:pPr algn="ctr"/>
            <a:r>
              <a:rPr lang="en-GB" altLang="en-US" sz="3600">
                <a:solidFill>
                  <a:schemeClr val="bg1"/>
                </a:solidFill>
              </a:rPr>
              <a:t>Setting up ESP-IDF</a:t>
            </a:r>
            <a:endParaRPr lang="en-GB" altLang="en-US" sz="3600">
              <a:solidFill>
                <a:schemeClr val="bg1"/>
              </a:solidFill>
            </a:endParaRPr>
          </a:p>
        </p:txBody>
      </p:sp>
      <p:sp>
        <p:nvSpPr>
          <p:cNvPr id="12" name="Text Box 11"/>
          <p:cNvSpPr txBox="1"/>
          <p:nvPr/>
        </p:nvSpPr>
        <p:spPr>
          <a:xfrm>
            <a:off x="885825" y="1447165"/>
            <a:ext cx="10420985" cy="5517515"/>
          </a:xfrm>
          <a:prstGeom prst="rect">
            <a:avLst/>
          </a:prstGeom>
          <a:noFill/>
        </p:spPr>
        <p:txBody>
          <a:bodyPr wrap="square" rtlCol="0">
            <a:spAutoFit/>
          </a:bodyPr>
          <a:p>
            <a:pPr marL="457200" indent="-457200" algn="l">
              <a:lnSpc>
                <a:spcPct val="210000"/>
              </a:lnSpc>
              <a:buFont typeface="Arial" panose="020B0604020202020204" pitchFamily="34" charset="0"/>
              <a:buAutoNum type="arabicPeriod"/>
            </a:pPr>
            <a:r>
              <a:rPr lang="en-GB" altLang="en-US" sz="2400">
                <a:solidFill>
                  <a:schemeClr val="bg1"/>
                </a:solidFill>
              </a:rPr>
              <a:t>Install ESP-IDF with the esp-idf-tools-setup-offline-4.4.exe</a:t>
            </a:r>
            <a:endParaRPr lang="en-GB" altLang="en-US" sz="2400">
              <a:solidFill>
                <a:schemeClr val="bg1"/>
              </a:solidFill>
            </a:endParaRPr>
          </a:p>
          <a:p>
            <a:pPr marL="457200" indent="-457200" algn="l">
              <a:lnSpc>
                <a:spcPct val="210000"/>
              </a:lnSpc>
              <a:buFont typeface="Arial" panose="020B0604020202020204" pitchFamily="34" charset="0"/>
              <a:buAutoNum type="arabicPeriod"/>
            </a:pPr>
            <a:r>
              <a:rPr lang="en-GB" altLang="en-US" sz="2400">
                <a:solidFill>
                  <a:schemeClr val="bg1"/>
                </a:solidFill>
              </a:rPr>
              <a:t>Make sure the path you install esp-idf does not have space in it</a:t>
            </a:r>
            <a:endParaRPr lang="en-GB" altLang="en-US" sz="2400">
              <a:solidFill>
                <a:schemeClr val="bg1"/>
              </a:solidFill>
            </a:endParaRPr>
          </a:p>
          <a:p>
            <a:pPr marL="457200" indent="-457200" algn="l">
              <a:lnSpc>
                <a:spcPct val="210000"/>
              </a:lnSpc>
              <a:buFont typeface="Arial" panose="020B0604020202020204" pitchFamily="34" charset="0"/>
              <a:buAutoNum type="arabicPeriod"/>
            </a:pPr>
            <a:r>
              <a:rPr lang="en-GB" altLang="en-US" sz="2400">
                <a:solidFill>
                  <a:schemeClr val="bg1"/>
                </a:solidFill>
              </a:rPr>
              <a:t>Install VSCode</a:t>
            </a:r>
            <a:endParaRPr lang="en-GB" altLang="en-US" sz="2400">
              <a:solidFill>
                <a:schemeClr val="bg1"/>
              </a:solidFill>
            </a:endParaRPr>
          </a:p>
          <a:p>
            <a:pPr marL="457200" indent="-457200" algn="l">
              <a:lnSpc>
                <a:spcPct val="210000"/>
              </a:lnSpc>
              <a:buFont typeface="Arial" panose="020B0604020202020204" pitchFamily="34" charset="0"/>
              <a:buAutoNum type="arabicPeriod"/>
            </a:pPr>
            <a:r>
              <a:rPr lang="en-GB" altLang="en-US" sz="2400">
                <a:solidFill>
                  <a:schemeClr val="bg1"/>
                </a:solidFill>
              </a:rPr>
              <a:t>Install the Espressif IDF Extensions in VSCode</a:t>
            </a:r>
            <a:endParaRPr lang="en-GB" altLang="en-US" sz="2400">
              <a:solidFill>
                <a:schemeClr val="bg1"/>
              </a:solidFill>
            </a:endParaRPr>
          </a:p>
          <a:p>
            <a:pPr marL="457200" indent="-457200" algn="l">
              <a:lnSpc>
                <a:spcPct val="210000"/>
              </a:lnSpc>
              <a:buFont typeface="Arial" panose="020B0604020202020204" pitchFamily="34" charset="0"/>
              <a:buAutoNum type="arabicPeriod"/>
            </a:pPr>
            <a:r>
              <a:rPr lang="en-GB" altLang="en-US" sz="2400">
                <a:solidFill>
                  <a:schemeClr val="bg1"/>
                </a:solidFill>
              </a:rPr>
              <a:t>F1 or CTRL+Shift+P and search for “Configure ESP-IDF extension”	</a:t>
            </a:r>
            <a:endParaRPr lang="en-GB" altLang="en-US" sz="2400">
              <a:solidFill>
                <a:schemeClr val="bg1"/>
              </a:solidFill>
            </a:endParaRPr>
          </a:p>
          <a:p>
            <a:pPr marL="457200" indent="-457200" algn="l">
              <a:lnSpc>
                <a:spcPct val="210000"/>
              </a:lnSpc>
              <a:buFont typeface="Arial" panose="020B0604020202020204" pitchFamily="34" charset="0"/>
              <a:buAutoNum type="arabicPeriod"/>
            </a:pPr>
            <a:r>
              <a:rPr lang="en-GB" altLang="en-US" sz="2400">
                <a:solidFill>
                  <a:schemeClr val="bg1"/>
                </a:solidFill>
              </a:rPr>
              <a:t>Choose “Use existing setup”</a:t>
            </a:r>
            <a:endParaRPr lang="en-GB" altLang="en-US" sz="2400">
              <a:solidFill>
                <a:schemeClr val="bg1"/>
              </a:solidFill>
            </a:endParaRPr>
          </a:p>
          <a:p>
            <a:pPr marL="457200" indent="-457200" algn="l">
              <a:lnSpc>
                <a:spcPct val="210000"/>
              </a:lnSpc>
              <a:buFont typeface="Arial" panose="020B0604020202020204" pitchFamily="34" charset="0"/>
              <a:buAutoNum type="arabicPeriod"/>
            </a:pPr>
            <a:endParaRPr lang="en-GB" altLang="en-US" sz="240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635" y="743585"/>
            <a:ext cx="12192635" cy="645160"/>
          </a:xfrm>
          <a:prstGeom prst="rect">
            <a:avLst/>
          </a:prstGeom>
          <a:noFill/>
        </p:spPr>
        <p:txBody>
          <a:bodyPr wrap="square" rtlCol="0">
            <a:spAutoFit/>
          </a:bodyPr>
          <a:p>
            <a:pPr algn="ctr"/>
            <a:r>
              <a:rPr lang="en-GB" altLang="en-US" sz="3600">
                <a:solidFill>
                  <a:schemeClr val="bg1"/>
                </a:solidFill>
              </a:rPr>
              <a:t>Your first ESP-IDF project</a:t>
            </a:r>
            <a:endParaRPr lang="en-GB" altLang="en-US" sz="3600">
              <a:solidFill>
                <a:schemeClr val="bg1"/>
              </a:solidFill>
            </a:endParaRPr>
          </a:p>
        </p:txBody>
      </p:sp>
      <p:sp>
        <p:nvSpPr>
          <p:cNvPr id="12" name="Text Box 11"/>
          <p:cNvSpPr txBox="1"/>
          <p:nvPr/>
        </p:nvSpPr>
        <p:spPr>
          <a:xfrm>
            <a:off x="885190" y="2021840"/>
            <a:ext cx="10420985" cy="2861310"/>
          </a:xfrm>
          <a:prstGeom prst="rect">
            <a:avLst/>
          </a:prstGeom>
          <a:noFill/>
        </p:spPr>
        <p:txBody>
          <a:bodyPr wrap="square" rtlCol="0">
            <a:spAutoFit/>
          </a:bodyPr>
          <a:p>
            <a:pPr marL="457200" indent="-457200" algn="l">
              <a:lnSpc>
                <a:spcPct val="250000"/>
              </a:lnSpc>
              <a:buFont typeface="Arial" panose="020B0604020202020204" pitchFamily="34" charset="0"/>
              <a:buAutoNum type="arabicPeriod"/>
            </a:pPr>
            <a:r>
              <a:rPr lang="en-GB" altLang="en-US" sz="2400">
                <a:solidFill>
                  <a:schemeClr val="bg1"/>
                </a:solidFill>
                <a:sym typeface="+mn-ea"/>
              </a:rPr>
              <a:t>F1 or CTRL+Shift+P and search for “new project”</a:t>
            </a:r>
            <a:endParaRPr lang="en-GB" altLang="en-US" sz="2400">
              <a:solidFill>
                <a:schemeClr val="bg1"/>
              </a:solidFill>
              <a:sym typeface="+mn-ea"/>
            </a:endParaRPr>
          </a:p>
          <a:p>
            <a:pPr marL="457200" indent="-457200" algn="l">
              <a:lnSpc>
                <a:spcPct val="250000"/>
              </a:lnSpc>
              <a:buFont typeface="Arial" panose="020B0604020202020204" pitchFamily="34" charset="0"/>
              <a:buAutoNum type="arabicPeriod"/>
            </a:pPr>
            <a:r>
              <a:rPr lang="en-GB" altLang="en-US" sz="2400">
                <a:solidFill>
                  <a:schemeClr val="bg1"/>
                </a:solidFill>
              </a:rPr>
              <a:t>Set project name and directory then choose template</a:t>
            </a:r>
            <a:endParaRPr lang="en-GB" altLang="en-US" sz="2400">
              <a:solidFill>
                <a:schemeClr val="bg1"/>
              </a:solidFill>
            </a:endParaRPr>
          </a:p>
          <a:p>
            <a:pPr marL="457200" indent="-457200" algn="l">
              <a:lnSpc>
                <a:spcPct val="250000"/>
              </a:lnSpc>
              <a:buFont typeface="Arial" panose="020B0604020202020204" pitchFamily="34" charset="0"/>
              <a:buAutoNum type="arabicPeriod"/>
            </a:pPr>
            <a:r>
              <a:rPr lang="en-GB" altLang="en-US" sz="2400">
                <a:solidFill>
                  <a:schemeClr val="bg1"/>
                </a:solidFill>
              </a:rPr>
              <a:t>Pick the “blink” example as your project template</a:t>
            </a:r>
            <a:endParaRPr lang="en-GB" altLang="en-US" sz="240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985"/>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635" y="743585"/>
            <a:ext cx="12192635" cy="645160"/>
          </a:xfrm>
          <a:prstGeom prst="rect">
            <a:avLst/>
          </a:prstGeom>
          <a:noFill/>
        </p:spPr>
        <p:txBody>
          <a:bodyPr wrap="square" rtlCol="0">
            <a:spAutoFit/>
          </a:bodyPr>
          <a:p>
            <a:pPr algn="ctr"/>
            <a:r>
              <a:rPr lang="en-GB" altLang="en-US" sz="3600">
                <a:solidFill>
                  <a:schemeClr val="bg1"/>
                </a:solidFill>
              </a:rPr>
              <a:t>ESP-IDF Project Structure </a:t>
            </a:r>
            <a:endParaRPr lang="en-GB" altLang="en-US" sz="3600">
              <a:solidFill>
                <a:schemeClr val="bg1"/>
              </a:solidFill>
            </a:endParaRPr>
          </a:p>
        </p:txBody>
      </p:sp>
      <p:pic>
        <p:nvPicPr>
          <p:cNvPr id="11" name="Picture 10"/>
          <p:cNvPicPr>
            <a:picLocks noChangeAspect="1"/>
          </p:cNvPicPr>
          <p:nvPr/>
        </p:nvPicPr>
        <p:blipFill>
          <a:blip r:embed="rId1"/>
          <a:stretch>
            <a:fillRect/>
          </a:stretch>
        </p:blipFill>
        <p:spPr>
          <a:xfrm>
            <a:off x="2032000" y="1638935"/>
            <a:ext cx="3846830" cy="4695190"/>
          </a:xfrm>
          <a:prstGeom prst="rect">
            <a:avLst/>
          </a:prstGeom>
        </p:spPr>
      </p:pic>
      <p:sp>
        <p:nvSpPr>
          <p:cNvPr id="12" name="Right Brace 11"/>
          <p:cNvSpPr/>
          <p:nvPr/>
        </p:nvSpPr>
        <p:spPr>
          <a:xfrm>
            <a:off x="4424680" y="5057140"/>
            <a:ext cx="345440" cy="913765"/>
          </a:xfrm>
          <a:prstGeom prst="rightBrace">
            <a:avLst/>
          </a:prstGeom>
          <a:ln w="19050"/>
        </p:spPr>
        <p:style>
          <a:lnRef idx="1">
            <a:schemeClr val="accent2"/>
          </a:lnRef>
          <a:fillRef idx="0">
            <a:schemeClr val="accent2"/>
          </a:fillRef>
          <a:effectRef idx="0">
            <a:schemeClr val="accent2"/>
          </a:effectRef>
          <a:fontRef idx="minor">
            <a:schemeClr val="tx1"/>
          </a:fontRef>
        </p:style>
        <p:txBody>
          <a:bodyPr rtlCol="0" anchor="ctr"/>
          <a:p>
            <a:pPr algn="ctr"/>
            <a:endParaRPr lang="en-GB" altLang="en-US"/>
          </a:p>
        </p:txBody>
      </p:sp>
      <p:cxnSp>
        <p:nvCxnSpPr>
          <p:cNvPr id="13" name="Straight Arrow Connector 12"/>
          <p:cNvCxnSpPr/>
          <p:nvPr/>
        </p:nvCxnSpPr>
        <p:spPr>
          <a:xfrm flipH="1" flipV="1">
            <a:off x="4922520" y="5504180"/>
            <a:ext cx="1197610" cy="193040"/>
          </a:xfrm>
          <a:prstGeom prst="straightConnector1">
            <a:avLst/>
          </a:prstGeom>
          <a:ln w="31750">
            <a:tailEnd type="arrow" w="med" len="med"/>
          </a:ln>
        </p:spPr>
        <p:style>
          <a:lnRef idx="2">
            <a:schemeClr val="accent2"/>
          </a:lnRef>
          <a:fillRef idx="0">
            <a:schemeClr val="accent2"/>
          </a:fillRef>
          <a:effectRef idx="1">
            <a:schemeClr val="accent2"/>
          </a:effectRef>
          <a:fontRef idx="minor">
            <a:schemeClr val="tx1"/>
          </a:fontRef>
        </p:style>
      </p:cxnSp>
      <p:sp>
        <p:nvSpPr>
          <p:cNvPr id="14" name="Text Box 13"/>
          <p:cNvSpPr txBox="1"/>
          <p:nvPr/>
        </p:nvSpPr>
        <p:spPr>
          <a:xfrm>
            <a:off x="6150610" y="5514340"/>
            <a:ext cx="5553075" cy="368300"/>
          </a:xfrm>
          <a:prstGeom prst="rect">
            <a:avLst/>
          </a:prstGeom>
          <a:noFill/>
        </p:spPr>
        <p:txBody>
          <a:bodyPr wrap="square" rtlCol="0">
            <a:spAutoFit/>
          </a:bodyPr>
          <a:p>
            <a:r>
              <a:rPr lang="en-GB" altLang="en-US">
                <a:solidFill>
                  <a:schemeClr val="bg1"/>
                </a:solidFill>
              </a:rPr>
              <a:t>project configuration files</a:t>
            </a:r>
            <a:endParaRPr lang="en-GB" altLang="en-US">
              <a:solidFill>
                <a:schemeClr val="bg1"/>
              </a:solidFill>
            </a:endParaRPr>
          </a:p>
        </p:txBody>
      </p:sp>
      <p:cxnSp>
        <p:nvCxnSpPr>
          <p:cNvPr id="15" name="Straight Arrow Connector 14"/>
          <p:cNvCxnSpPr/>
          <p:nvPr/>
        </p:nvCxnSpPr>
        <p:spPr>
          <a:xfrm flipH="1" flipV="1">
            <a:off x="4521835" y="3631565"/>
            <a:ext cx="1750695" cy="20764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flipH="1">
            <a:off x="3957955" y="3829050"/>
            <a:ext cx="2385695" cy="59944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flipH="1" flipV="1">
            <a:off x="4521835" y="3332480"/>
            <a:ext cx="1862455" cy="50673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p:nvPr/>
        </p:nvCxnSpPr>
        <p:spPr>
          <a:xfrm flipH="1" flipV="1">
            <a:off x="4589780" y="3032760"/>
            <a:ext cx="1753870" cy="80645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
        <p:nvSpPr>
          <p:cNvPr id="19" name="Text Box 18"/>
          <p:cNvSpPr txBox="1"/>
          <p:nvPr/>
        </p:nvSpPr>
        <p:spPr>
          <a:xfrm>
            <a:off x="6531610" y="3631565"/>
            <a:ext cx="5553075" cy="368300"/>
          </a:xfrm>
          <a:prstGeom prst="rect">
            <a:avLst/>
          </a:prstGeom>
          <a:noFill/>
        </p:spPr>
        <p:txBody>
          <a:bodyPr wrap="square" rtlCol="0">
            <a:spAutoFit/>
          </a:bodyPr>
          <a:p>
            <a:r>
              <a:rPr lang="en-GB" altLang="en-US">
                <a:solidFill>
                  <a:schemeClr val="bg1"/>
                </a:solidFill>
              </a:rPr>
              <a:t>build system related files </a:t>
            </a:r>
            <a:endParaRPr lang="en-GB" altLang="en-US">
              <a:solidFill>
                <a:schemeClr val="bg1"/>
              </a:solidFill>
            </a:endParaRPr>
          </a:p>
        </p:txBody>
      </p:sp>
      <p:cxnSp>
        <p:nvCxnSpPr>
          <p:cNvPr id="20" name="Straight Arrow Connector 19"/>
          <p:cNvCxnSpPr/>
          <p:nvPr/>
        </p:nvCxnSpPr>
        <p:spPr>
          <a:xfrm flipH="1" flipV="1">
            <a:off x="4770120" y="2526030"/>
            <a:ext cx="1573530" cy="24130"/>
          </a:xfrm>
          <a:prstGeom prst="straightConnector1">
            <a:avLst/>
          </a:prstGeom>
          <a:ln w="31750">
            <a:solidFill>
              <a:schemeClr val="accent6"/>
            </a:solidFill>
            <a:tailEnd type="arrow" w="med" len="med"/>
          </a:ln>
        </p:spPr>
        <p:style>
          <a:lnRef idx="3">
            <a:schemeClr val="accent1"/>
          </a:lnRef>
          <a:fillRef idx="0">
            <a:schemeClr val="accent1"/>
          </a:fillRef>
          <a:effectRef idx="2">
            <a:schemeClr val="accent1"/>
          </a:effectRef>
          <a:fontRef idx="minor">
            <a:schemeClr val="tx1"/>
          </a:fontRef>
        </p:style>
      </p:cxnSp>
      <p:sp>
        <p:nvSpPr>
          <p:cNvPr id="21" name="Text Box 20"/>
          <p:cNvSpPr txBox="1"/>
          <p:nvPr/>
        </p:nvSpPr>
        <p:spPr>
          <a:xfrm>
            <a:off x="6531610" y="2353945"/>
            <a:ext cx="5553075" cy="368300"/>
          </a:xfrm>
          <a:prstGeom prst="rect">
            <a:avLst/>
          </a:prstGeom>
          <a:noFill/>
        </p:spPr>
        <p:txBody>
          <a:bodyPr wrap="square" rtlCol="0">
            <a:spAutoFit/>
          </a:bodyPr>
          <a:p>
            <a:r>
              <a:rPr lang="en-GB" altLang="en-US">
                <a:solidFill>
                  <a:schemeClr val="bg1"/>
                </a:solidFill>
              </a:rPr>
              <a:t>main C file </a:t>
            </a:r>
            <a:endParaRPr lang="en-GB" altLang="en-US">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635" y="743585"/>
            <a:ext cx="12192635" cy="645160"/>
          </a:xfrm>
          <a:prstGeom prst="rect">
            <a:avLst/>
          </a:prstGeom>
          <a:noFill/>
        </p:spPr>
        <p:txBody>
          <a:bodyPr wrap="square" rtlCol="0">
            <a:spAutoFit/>
          </a:bodyPr>
          <a:p>
            <a:pPr algn="ctr"/>
            <a:r>
              <a:rPr lang="en-GB" altLang="en-US" sz="3600">
                <a:solidFill>
                  <a:schemeClr val="bg1"/>
                </a:solidFill>
              </a:rPr>
              <a:t>ESP-IDF Extension status bar </a:t>
            </a:r>
            <a:endParaRPr lang="en-GB" altLang="en-US" sz="3600">
              <a:solidFill>
                <a:schemeClr val="bg1"/>
              </a:solidFill>
            </a:endParaRPr>
          </a:p>
        </p:txBody>
      </p:sp>
      <p:pic>
        <p:nvPicPr>
          <p:cNvPr id="9" name="Picture 8"/>
          <p:cNvPicPr>
            <a:picLocks noChangeAspect="1"/>
          </p:cNvPicPr>
          <p:nvPr/>
        </p:nvPicPr>
        <p:blipFill>
          <a:blip r:embed="rId1"/>
          <a:stretch>
            <a:fillRect/>
          </a:stretch>
        </p:blipFill>
        <p:spPr>
          <a:xfrm>
            <a:off x="322580" y="3827145"/>
            <a:ext cx="11146155" cy="675640"/>
          </a:xfrm>
          <a:prstGeom prst="rect">
            <a:avLst/>
          </a:prstGeom>
        </p:spPr>
      </p:pic>
      <p:sp>
        <p:nvSpPr>
          <p:cNvPr id="11" name="Text Box 10"/>
          <p:cNvSpPr txBox="1"/>
          <p:nvPr/>
        </p:nvSpPr>
        <p:spPr>
          <a:xfrm>
            <a:off x="690880" y="3244850"/>
            <a:ext cx="650240" cy="368300"/>
          </a:xfrm>
          <a:prstGeom prst="rect">
            <a:avLst/>
          </a:prstGeom>
          <a:noFill/>
        </p:spPr>
        <p:txBody>
          <a:bodyPr wrap="square" rtlCol="0">
            <a:spAutoFit/>
          </a:bodyPr>
          <a:p>
            <a:pPr algn="ctr"/>
            <a:r>
              <a:rPr lang="en-GB" altLang="en-US">
                <a:solidFill>
                  <a:schemeClr val="bg1"/>
                </a:solidFill>
              </a:rPr>
              <a:t>Port</a:t>
            </a:r>
            <a:endParaRPr lang="en-GB" altLang="en-US">
              <a:solidFill>
                <a:schemeClr val="bg1"/>
              </a:solidFill>
            </a:endParaRPr>
          </a:p>
        </p:txBody>
      </p:sp>
      <p:sp>
        <p:nvSpPr>
          <p:cNvPr id="13" name="Text Box 12"/>
          <p:cNvSpPr txBox="1"/>
          <p:nvPr/>
        </p:nvSpPr>
        <p:spPr>
          <a:xfrm>
            <a:off x="1894205" y="3244850"/>
            <a:ext cx="1726565" cy="368300"/>
          </a:xfrm>
          <a:prstGeom prst="rect">
            <a:avLst/>
          </a:prstGeom>
          <a:noFill/>
        </p:spPr>
        <p:txBody>
          <a:bodyPr wrap="square" rtlCol="0">
            <a:spAutoFit/>
          </a:bodyPr>
          <a:p>
            <a:pPr algn="ctr"/>
            <a:r>
              <a:rPr lang="en-GB" altLang="en-US">
                <a:solidFill>
                  <a:schemeClr val="bg1"/>
                </a:solidFill>
              </a:rPr>
              <a:t>Target platform</a:t>
            </a:r>
            <a:endParaRPr lang="en-GB" altLang="en-US">
              <a:solidFill>
                <a:schemeClr val="bg1"/>
              </a:solidFill>
            </a:endParaRPr>
          </a:p>
        </p:txBody>
      </p:sp>
      <p:sp>
        <p:nvSpPr>
          <p:cNvPr id="14" name="Text Box 13"/>
          <p:cNvSpPr txBox="1"/>
          <p:nvPr/>
        </p:nvSpPr>
        <p:spPr>
          <a:xfrm>
            <a:off x="3117215" y="4716780"/>
            <a:ext cx="2020570" cy="368300"/>
          </a:xfrm>
          <a:prstGeom prst="rect">
            <a:avLst/>
          </a:prstGeom>
          <a:noFill/>
        </p:spPr>
        <p:txBody>
          <a:bodyPr wrap="square" rtlCol="0">
            <a:spAutoFit/>
          </a:bodyPr>
          <a:p>
            <a:pPr algn="ctr"/>
            <a:r>
              <a:rPr lang="en-GB" altLang="en-US">
                <a:solidFill>
                  <a:schemeClr val="bg1"/>
                </a:solidFill>
              </a:rPr>
              <a:t>Project directory</a:t>
            </a:r>
            <a:endParaRPr lang="en-GB" altLang="en-US">
              <a:solidFill>
                <a:schemeClr val="bg1"/>
              </a:solidFill>
            </a:endParaRPr>
          </a:p>
        </p:txBody>
      </p:sp>
      <p:sp>
        <p:nvSpPr>
          <p:cNvPr id="16" name="Text Box 15"/>
          <p:cNvSpPr txBox="1"/>
          <p:nvPr/>
        </p:nvSpPr>
        <p:spPr>
          <a:xfrm>
            <a:off x="4097020" y="3244850"/>
            <a:ext cx="2020570" cy="368300"/>
          </a:xfrm>
          <a:prstGeom prst="rect">
            <a:avLst/>
          </a:prstGeom>
          <a:noFill/>
        </p:spPr>
        <p:txBody>
          <a:bodyPr wrap="square" rtlCol="0">
            <a:spAutoFit/>
          </a:bodyPr>
          <a:p>
            <a:pPr algn="ctr"/>
            <a:r>
              <a:rPr lang="en-GB" altLang="en-US">
                <a:solidFill>
                  <a:schemeClr val="bg1"/>
                </a:solidFill>
              </a:rPr>
              <a:t>Menu Config</a:t>
            </a:r>
            <a:endParaRPr lang="en-GB" altLang="en-US">
              <a:solidFill>
                <a:schemeClr val="bg1"/>
              </a:solidFill>
            </a:endParaRPr>
          </a:p>
        </p:txBody>
      </p:sp>
      <p:sp>
        <p:nvSpPr>
          <p:cNvPr id="17" name="Text Box 16"/>
          <p:cNvSpPr txBox="1"/>
          <p:nvPr/>
        </p:nvSpPr>
        <p:spPr>
          <a:xfrm>
            <a:off x="5085080" y="4716780"/>
            <a:ext cx="2020570" cy="368300"/>
          </a:xfrm>
          <a:prstGeom prst="rect">
            <a:avLst/>
          </a:prstGeom>
          <a:noFill/>
        </p:spPr>
        <p:txBody>
          <a:bodyPr wrap="square" rtlCol="0">
            <a:spAutoFit/>
          </a:bodyPr>
          <a:p>
            <a:pPr algn="ctr"/>
            <a:r>
              <a:rPr lang="en-GB" altLang="en-US">
                <a:solidFill>
                  <a:schemeClr val="bg1"/>
                </a:solidFill>
              </a:rPr>
              <a:t>Clean project</a:t>
            </a:r>
            <a:endParaRPr lang="en-GB" altLang="en-US">
              <a:solidFill>
                <a:schemeClr val="bg1"/>
              </a:solidFill>
            </a:endParaRPr>
          </a:p>
        </p:txBody>
      </p:sp>
      <p:sp>
        <p:nvSpPr>
          <p:cNvPr id="18" name="Text Box 17"/>
          <p:cNvSpPr txBox="1"/>
          <p:nvPr/>
        </p:nvSpPr>
        <p:spPr>
          <a:xfrm>
            <a:off x="6472555" y="3244850"/>
            <a:ext cx="1026160" cy="368300"/>
          </a:xfrm>
          <a:prstGeom prst="rect">
            <a:avLst/>
          </a:prstGeom>
          <a:noFill/>
        </p:spPr>
        <p:txBody>
          <a:bodyPr wrap="square" rtlCol="0">
            <a:spAutoFit/>
          </a:bodyPr>
          <a:p>
            <a:pPr algn="ctr"/>
            <a:r>
              <a:rPr lang="en-GB" altLang="en-US">
                <a:solidFill>
                  <a:schemeClr val="bg1"/>
                </a:solidFill>
              </a:rPr>
              <a:t>Build</a:t>
            </a:r>
            <a:endParaRPr lang="en-GB" altLang="en-US">
              <a:solidFill>
                <a:schemeClr val="bg1"/>
              </a:solidFill>
            </a:endParaRPr>
          </a:p>
        </p:txBody>
      </p:sp>
      <p:sp>
        <p:nvSpPr>
          <p:cNvPr id="20" name="Text Box 19"/>
          <p:cNvSpPr txBox="1"/>
          <p:nvPr/>
        </p:nvSpPr>
        <p:spPr>
          <a:xfrm>
            <a:off x="7498715" y="3244850"/>
            <a:ext cx="1026160" cy="368300"/>
          </a:xfrm>
          <a:prstGeom prst="rect">
            <a:avLst/>
          </a:prstGeom>
          <a:noFill/>
        </p:spPr>
        <p:txBody>
          <a:bodyPr wrap="square" rtlCol="0">
            <a:spAutoFit/>
          </a:bodyPr>
          <a:p>
            <a:pPr algn="ctr"/>
            <a:r>
              <a:rPr lang="en-GB" altLang="en-US">
                <a:solidFill>
                  <a:schemeClr val="bg1"/>
                </a:solidFill>
              </a:rPr>
              <a:t>Flash</a:t>
            </a:r>
            <a:endParaRPr lang="en-GB" altLang="en-US">
              <a:solidFill>
                <a:schemeClr val="bg1"/>
              </a:solidFill>
            </a:endParaRPr>
          </a:p>
        </p:txBody>
      </p:sp>
      <p:sp>
        <p:nvSpPr>
          <p:cNvPr id="21" name="Text Box 20"/>
          <p:cNvSpPr txBox="1"/>
          <p:nvPr/>
        </p:nvSpPr>
        <p:spPr>
          <a:xfrm>
            <a:off x="8524875" y="3244850"/>
            <a:ext cx="1026160" cy="368300"/>
          </a:xfrm>
          <a:prstGeom prst="rect">
            <a:avLst/>
          </a:prstGeom>
          <a:noFill/>
        </p:spPr>
        <p:txBody>
          <a:bodyPr wrap="square" rtlCol="0">
            <a:spAutoFit/>
          </a:bodyPr>
          <a:p>
            <a:pPr algn="ctr"/>
            <a:r>
              <a:rPr lang="en-GB" altLang="en-US">
                <a:solidFill>
                  <a:schemeClr val="bg1"/>
                </a:solidFill>
              </a:rPr>
              <a:t>Monitor</a:t>
            </a:r>
            <a:endParaRPr lang="en-GB" altLang="en-US">
              <a:solidFill>
                <a:schemeClr val="bg1"/>
              </a:solidFill>
            </a:endParaRPr>
          </a:p>
        </p:txBody>
      </p:sp>
      <p:sp>
        <p:nvSpPr>
          <p:cNvPr id="22" name="Text Box 21"/>
          <p:cNvSpPr txBox="1"/>
          <p:nvPr/>
        </p:nvSpPr>
        <p:spPr>
          <a:xfrm>
            <a:off x="8606790" y="4716780"/>
            <a:ext cx="2719705" cy="368300"/>
          </a:xfrm>
          <a:prstGeom prst="rect">
            <a:avLst/>
          </a:prstGeom>
          <a:noFill/>
        </p:spPr>
        <p:txBody>
          <a:bodyPr wrap="square" rtlCol="0">
            <a:spAutoFit/>
          </a:bodyPr>
          <a:p>
            <a:pPr algn="ctr"/>
            <a:r>
              <a:rPr lang="en-GB" altLang="en-US">
                <a:solidFill>
                  <a:schemeClr val="bg1"/>
                </a:solidFill>
              </a:rPr>
              <a:t>Build, Flash and Monitor</a:t>
            </a:r>
            <a:endParaRPr lang="en-GB" altLang="en-US">
              <a:solidFill>
                <a:schemeClr val="bg1"/>
              </a:solidFill>
            </a:endParaRPr>
          </a:p>
        </p:txBody>
      </p:sp>
      <p:sp>
        <p:nvSpPr>
          <p:cNvPr id="23" name="Text Box 22"/>
          <p:cNvSpPr txBox="1"/>
          <p:nvPr/>
        </p:nvSpPr>
        <p:spPr>
          <a:xfrm>
            <a:off x="10137775" y="3181985"/>
            <a:ext cx="1513840" cy="645160"/>
          </a:xfrm>
          <a:prstGeom prst="rect">
            <a:avLst/>
          </a:prstGeom>
          <a:noFill/>
        </p:spPr>
        <p:txBody>
          <a:bodyPr wrap="square" rtlCol="0">
            <a:spAutoFit/>
          </a:bodyPr>
          <a:p>
            <a:pPr algn="ctr"/>
            <a:r>
              <a:rPr lang="en-GB" altLang="en-US">
                <a:solidFill>
                  <a:schemeClr val="bg1"/>
                </a:solidFill>
              </a:rPr>
              <a:t>New IDF terminal</a:t>
            </a:r>
            <a:endParaRPr lang="en-GB" altLang="en-US">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mn-ea"/>
              <a:sym typeface="+mn-lt"/>
            </a:endParaRPr>
          </a:p>
        </p:txBody>
      </p:sp>
      <p:grpSp>
        <p:nvGrpSpPr>
          <p:cNvPr id="5" name="组合 2"/>
          <p:cNvGrpSpPr/>
          <p:nvPr/>
        </p:nvGrpSpPr>
        <p:grpSpPr>
          <a:xfrm>
            <a:off x="0" y="6165273"/>
            <a:ext cx="2032000" cy="692727"/>
            <a:chOff x="0" y="4772025"/>
            <a:chExt cx="6118860" cy="2085975"/>
          </a:xfrm>
        </p:grpSpPr>
        <p:sp>
          <p:nvSpPr>
            <p:cNvPr id="6"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mn-ea"/>
                <a:sym typeface="+mn-lt"/>
              </a:endParaRPr>
            </a:p>
          </p:txBody>
        </p:sp>
        <p:sp>
          <p:nvSpPr>
            <p:cNvPr id="7"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mn-ea"/>
                <a:sym typeface="+mn-lt"/>
              </a:endParaRPr>
            </a:p>
          </p:txBody>
        </p:sp>
      </p:grpSp>
      <p:grpSp>
        <p:nvGrpSpPr>
          <p:cNvPr id="8" name="组合 5"/>
          <p:cNvGrpSpPr/>
          <p:nvPr/>
        </p:nvGrpSpPr>
        <p:grpSpPr>
          <a:xfrm flipV="1">
            <a:off x="10043522" y="-1"/>
            <a:ext cx="2171338" cy="740229"/>
            <a:chOff x="6073140" y="4772025"/>
            <a:chExt cx="6118860" cy="2085975"/>
          </a:xfrm>
        </p:grpSpPr>
        <p:sp>
          <p:nvSpPr>
            <p:cNvPr id="9"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mn-ea"/>
                <a:sym typeface="+mn-lt"/>
              </a:endParaRPr>
            </a:p>
          </p:txBody>
        </p:sp>
        <p:sp>
          <p:nvSpPr>
            <p:cNvPr id="10"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mn-ea"/>
                <a:sym typeface="+mn-lt"/>
              </a:endParaRPr>
            </a:p>
          </p:txBody>
        </p:sp>
      </p:grpSp>
      <p:sp>
        <p:nvSpPr>
          <p:cNvPr id="11" name="Text Box 10"/>
          <p:cNvSpPr txBox="1"/>
          <p:nvPr/>
        </p:nvSpPr>
        <p:spPr>
          <a:xfrm>
            <a:off x="-635" y="743585"/>
            <a:ext cx="12192635" cy="645160"/>
          </a:xfrm>
          <a:prstGeom prst="rect">
            <a:avLst/>
          </a:prstGeom>
          <a:noFill/>
        </p:spPr>
        <p:txBody>
          <a:bodyPr wrap="square" rtlCol="0">
            <a:spAutoFit/>
          </a:bodyPr>
          <a:p>
            <a:pPr algn="ctr"/>
            <a:r>
              <a:rPr lang="en-GB" altLang="en-US" sz="3600">
                <a:solidFill>
                  <a:schemeClr val="bg1"/>
                </a:solidFill>
              </a:rPr>
              <a:t>Arduino Framework vs ESP-IDF</a:t>
            </a:r>
            <a:endParaRPr lang="en-GB" altLang="en-US" sz="3600">
              <a:solidFill>
                <a:schemeClr val="bg1"/>
              </a:solidFill>
            </a:endParaRPr>
          </a:p>
        </p:txBody>
      </p:sp>
      <p:graphicFrame>
        <p:nvGraphicFramePr>
          <p:cNvPr id="2" name="Table 1"/>
          <p:cNvGraphicFramePr/>
          <p:nvPr/>
        </p:nvGraphicFramePr>
        <p:xfrm>
          <a:off x="1828800" y="2555240"/>
          <a:ext cx="8533130" cy="2862580"/>
        </p:xfrm>
        <a:graphic>
          <a:graphicData uri="http://schemas.openxmlformats.org/drawingml/2006/table">
            <a:tbl>
              <a:tblPr bandRow="1">
                <a:tableStyleId>{8FD4443E-F989-4FC4-A0C8-D5A2AF1F390B}</a:tableStyleId>
              </a:tblPr>
              <a:tblGrid>
                <a:gridCol w="4266565"/>
                <a:gridCol w="4266565"/>
              </a:tblGrid>
              <a:tr h="408940">
                <a:tc>
                  <a:txBody>
                    <a:bodyPr/>
                    <a:p>
                      <a:pPr>
                        <a:buNone/>
                      </a:pPr>
                      <a:r>
                        <a:rPr lang="en-GB" altLang="en-US"/>
                        <a:t>Arduino</a:t>
                      </a:r>
                      <a:endParaRPr lang="en-GB" altLang="en-US"/>
                    </a:p>
                  </a:txBody>
                  <a:tcPr/>
                </a:tc>
                <a:tc>
                  <a:txBody>
                    <a:bodyPr/>
                    <a:p>
                      <a:pPr>
                        <a:buNone/>
                      </a:pPr>
                      <a:r>
                        <a:rPr lang="en-GB" altLang="en-US"/>
                        <a:t>ESP-IDF</a:t>
                      </a:r>
                      <a:endParaRPr lang="en-GB" altLang="en-US"/>
                    </a:p>
                  </a:txBody>
                  <a:tcPr/>
                </a:tc>
              </a:tr>
              <a:tr h="408940">
                <a:tc>
                  <a:txBody>
                    <a:bodyPr/>
                    <a:p>
                      <a:pPr>
                        <a:buNone/>
                      </a:pPr>
                      <a:r>
                        <a:rPr lang="en-GB" altLang="en-US"/>
                        <a:t>pinMode(pin, mode)</a:t>
                      </a:r>
                      <a:endParaRPr lang="en-GB" altLang="en-US"/>
                    </a:p>
                  </a:txBody>
                  <a:tcPr/>
                </a:tc>
                <a:tc>
                  <a:txBody>
                    <a:bodyPr/>
                    <a:p>
                      <a:pPr>
                        <a:buNone/>
                      </a:pPr>
                      <a:r>
                        <a:rPr lang="en-GB" altLang="en-US"/>
                        <a:t>gpio_set_direction(pin, mode)</a:t>
                      </a:r>
                      <a:endParaRPr lang="en-GB" altLang="en-US"/>
                    </a:p>
                  </a:txBody>
                  <a:tcPr/>
                </a:tc>
              </a:tr>
              <a:tr h="408940">
                <a:tc>
                  <a:txBody>
                    <a:bodyPr/>
                    <a:p>
                      <a:pPr>
                        <a:buNone/>
                      </a:pPr>
                      <a:r>
                        <a:rPr lang="en-GB" altLang="en-US"/>
                        <a:t>digitalWrite(pin, state)</a:t>
                      </a:r>
                      <a:endParaRPr lang="en-GB" altLang="en-US"/>
                    </a:p>
                  </a:txBody>
                  <a:tcPr/>
                </a:tc>
                <a:tc>
                  <a:txBody>
                    <a:bodyPr/>
                    <a:p>
                      <a:pPr>
                        <a:buNone/>
                      </a:pPr>
                      <a:r>
                        <a:rPr lang="en-GB" altLang="en-US"/>
                        <a:t>gpio_set_level(pin, state)</a:t>
                      </a:r>
                      <a:endParaRPr lang="en-GB" altLang="en-US"/>
                    </a:p>
                  </a:txBody>
                  <a:tcPr/>
                </a:tc>
              </a:tr>
              <a:tr h="408940">
                <a:tc>
                  <a:txBody>
                    <a:bodyPr/>
                    <a:p>
                      <a:pPr>
                        <a:buNone/>
                      </a:pPr>
                      <a:r>
                        <a:rPr lang="en-GB" altLang="en-US"/>
                        <a:t>Serial.printf()</a:t>
                      </a:r>
                      <a:endParaRPr lang="en-GB" altLang="en-US"/>
                    </a:p>
                  </a:txBody>
                  <a:tcPr/>
                </a:tc>
                <a:tc>
                  <a:txBody>
                    <a:bodyPr/>
                    <a:p>
                      <a:pPr>
                        <a:buNone/>
                      </a:pPr>
                      <a:r>
                        <a:rPr lang="en-GB" altLang="en-US"/>
                        <a:t>printf()</a:t>
                      </a:r>
                      <a:endParaRPr lang="en-GB" altLang="en-US"/>
                    </a:p>
                  </a:txBody>
                  <a:tcPr/>
                </a:tc>
              </a:tr>
              <a:tr h="408940">
                <a:tc>
                  <a:txBody>
                    <a:bodyPr/>
                    <a:p>
                      <a:pPr>
                        <a:buNone/>
                      </a:pPr>
                      <a:r>
                        <a:rPr lang="en-GB" altLang="en-US"/>
                        <a:t>delay()</a:t>
                      </a:r>
                      <a:endParaRPr lang="en-GB" altLang="en-US"/>
                    </a:p>
                  </a:txBody>
                  <a:tcPr/>
                </a:tc>
                <a:tc>
                  <a:txBody>
                    <a:bodyPr/>
                    <a:p>
                      <a:pPr>
                        <a:buNone/>
                      </a:pPr>
                      <a:r>
                        <a:rPr lang="en-GB" altLang="en-US"/>
                        <a:t>vTaskDelay()</a:t>
                      </a:r>
                      <a:endParaRPr lang="en-GB" altLang="en-US"/>
                    </a:p>
                  </a:txBody>
                  <a:tcPr/>
                </a:tc>
              </a:tr>
              <a:tr h="408940">
                <a:tc>
                  <a:txBody>
                    <a:bodyPr/>
                    <a:p>
                      <a:pPr>
                        <a:buNone/>
                      </a:pPr>
                      <a:r>
                        <a:rPr lang="en-GB" altLang="en-US"/>
                        <a:t>OUTPUT</a:t>
                      </a:r>
                      <a:endParaRPr lang="en-GB" altLang="en-US"/>
                    </a:p>
                  </a:txBody>
                  <a:tcPr/>
                </a:tc>
                <a:tc>
                  <a:txBody>
                    <a:bodyPr/>
                    <a:p>
                      <a:pPr>
                        <a:buNone/>
                      </a:pPr>
                      <a:r>
                        <a:rPr lang="en-GB" altLang="en-US"/>
                        <a:t>GPIO_MODE_OUTPUT</a:t>
                      </a:r>
                      <a:endParaRPr lang="en-GB" altLang="en-US"/>
                    </a:p>
                  </a:txBody>
                  <a:tcPr/>
                </a:tc>
              </a:tr>
              <a:tr h="408940">
                <a:tc>
                  <a:txBody>
                    <a:bodyPr/>
                    <a:p>
                      <a:pPr>
                        <a:buNone/>
                      </a:pPr>
                      <a:r>
                        <a:rPr lang="en-GB" altLang="en-US"/>
                        <a:t>INPUT</a:t>
                      </a:r>
                      <a:endParaRPr lang="en-GB" altLang="en-US"/>
                    </a:p>
                  </a:txBody>
                  <a:tcPr/>
                </a:tc>
                <a:tc>
                  <a:txBody>
                    <a:bodyPr/>
                    <a:p>
                      <a:pPr>
                        <a:buNone/>
                      </a:pPr>
                      <a:r>
                        <a:rPr lang="en-GB" altLang="en-US"/>
                        <a:t>GPIO_MODE_INPUT</a:t>
                      </a:r>
                      <a:endParaRPr lang="en-GB" altLang="en-US"/>
                    </a:p>
                  </a:txBody>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0" y="4772025"/>
            <a:ext cx="6118860" cy="2085975"/>
            <a:chOff x="0" y="4772025"/>
            <a:chExt cx="6118860" cy="2085975"/>
          </a:xfrm>
        </p:grpSpPr>
        <p:sp>
          <p:nvSpPr>
            <p:cNvPr id="11"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6"/>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 name="组合 2"/>
          <p:cNvGrpSpPr/>
          <p:nvPr/>
        </p:nvGrpSpPr>
        <p:grpSpPr>
          <a:xfrm flipV="1">
            <a:off x="6096000" y="0"/>
            <a:ext cx="6118860" cy="2085975"/>
            <a:chOff x="6073140" y="4772025"/>
            <a:chExt cx="6118860" cy="2085975"/>
          </a:xfrm>
        </p:grpSpPr>
        <p:sp>
          <p:nvSpPr>
            <p:cNvPr id="12"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直角三角形 8"/>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 name="矩形: 圆角 16"/>
          <p:cNvSpPr/>
          <p:nvPr/>
        </p:nvSpPr>
        <p:spPr>
          <a:xfrm>
            <a:off x="5272924" y="1432658"/>
            <a:ext cx="1646153" cy="1576977"/>
          </a:xfrm>
          <a:prstGeom prst="roundRect">
            <a:avLst>
              <a:gd name="adj" fmla="val 163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a:ln>
                  <a:noFill/>
                </a:ln>
                <a:solidFill>
                  <a:srgbClr val="190C25"/>
                </a:solidFill>
                <a:effectLst/>
                <a:uLnTx/>
                <a:uFillTx/>
                <a:cs typeface="+mn-ea"/>
                <a:sym typeface="+mn-lt"/>
              </a:rPr>
              <a:t>0</a:t>
            </a:r>
            <a:r>
              <a:rPr kumimoji="0" lang="en-GB" altLang="en-US" sz="6600" b="0" i="0" u="none" strike="noStrike" kern="1200" cap="none" spc="0" normalizeH="0" baseline="0" noProof="0">
                <a:ln>
                  <a:noFill/>
                </a:ln>
                <a:solidFill>
                  <a:srgbClr val="190C25"/>
                </a:solidFill>
                <a:effectLst/>
                <a:uLnTx/>
                <a:uFillTx/>
                <a:cs typeface="+mn-ea"/>
                <a:sym typeface="+mn-lt"/>
              </a:rPr>
              <a:t>2</a:t>
            </a:r>
            <a:endParaRPr kumimoji="0" lang="en-GB" altLang="en-US" sz="6600" b="0" i="0" u="none" strike="noStrike" kern="1200" cap="none" spc="0" normalizeH="0" baseline="0" noProof="0">
              <a:ln>
                <a:noFill/>
              </a:ln>
              <a:solidFill>
                <a:srgbClr val="190C25"/>
              </a:solidFill>
              <a:effectLst/>
              <a:uLnTx/>
              <a:uFillTx/>
              <a:cs typeface="+mn-ea"/>
              <a:sym typeface="+mn-lt"/>
            </a:endParaRPr>
          </a:p>
        </p:txBody>
      </p:sp>
      <p:sp>
        <p:nvSpPr>
          <p:cNvPr id="14" name="矩形 13"/>
          <p:cNvSpPr/>
          <p:nvPr/>
        </p:nvSpPr>
        <p:spPr>
          <a:xfrm>
            <a:off x="0" y="3261995"/>
            <a:ext cx="12214860" cy="583565"/>
          </a:xfrm>
          <a:prstGeom prst="rect">
            <a:avLst/>
          </a:prstGeom>
        </p:spPr>
        <p:txBody>
          <a:bodyPr wrap="square">
            <a:spAutoFit/>
          </a:bodyPr>
          <a:lstStyle/>
          <a:p>
            <a:pPr algn="ctr"/>
            <a:r>
              <a:rPr lang="en-GB" altLang="en-US" sz="3200" dirty="0">
                <a:solidFill>
                  <a:schemeClr val="bg1"/>
                </a:solidFill>
                <a:latin typeface="Arial" panose="020B0604020202020204" pitchFamily="34" charset="0"/>
                <a:cs typeface="+mn-ea"/>
                <a:sym typeface="+mn-lt"/>
              </a:rPr>
              <a:t>Getting used to ESP-IDF</a:t>
            </a:r>
            <a:endParaRPr lang="en-GB" altLang="en-US" sz="3200" dirty="0">
              <a:solidFill>
                <a:schemeClr val="bg1"/>
              </a:solidFill>
              <a:latin typeface="Arial" panose="020B0604020202020204" pitchFamily="34" charset="0"/>
              <a:cs typeface="+mn-ea"/>
              <a:sym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635" y="743585"/>
            <a:ext cx="12192635" cy="645160"/>
          </a:xfrm>
          <a:prstGeom prst="rect">
            <a:avLst/>
          </a:prstGeom>
          <a:noFill/>
        </p:spPr>
        <p:txBody>
          <a:bodyPr wrap="square" rtlCol="0">
            <a:spAutoFit/>
          </a:bodyPr>
          <a:p>
            <a:pPr algn="ctr"/>
            <a:r>
              <a:rPr lang="en-GB" altLang="en-US" sz="3600">
                <a:solidFill>
                  <a:schemeClr val="bg1"/>
                </a:solidFill>
              </a:rPr>
              <a:t>Session’s content:</a:t>
            </a:r>
            <a:endParaRPr lang="en-GB" altLang="en-US" sz="3600">
              <a:solidFill>
                <a:schemeClr val="bg1"/>
              </a:solidFill>
            </a:endParaRPr>
          </a:p>
        </p:txBody>
      </p:sp>
      <p:sp>
        <p:nvSpPr>
          <p:cNvPr id="12" name="Text Box 11"/>
          <p:cNvSpPr txBox="1"/>
          <p:nvPr/>
        </p:nvSpPr>
        <p:spPr>
          <a:xfrm>
            <a:off x="885190" y="2021840"/>
            <a:ext cx="10420985" cy="3784600"/>
          </a:xfrm>
          <a:prstGeom prst="rect">
            <a:avLst/>
          </a:prstGeom>
          <a:noFill/>
        </p:spPr>
        <p:txBody>
          <a:bodyPr wrap="square" rtlCol="0">
            <a:spAutoFit/>
          </a:bodyPr>
          <a:p>
            <a:pPr marL="457200" indent="-457200" algn="l">
              <a:lnSpc>
                <a:spcPct val="250000"/>
              </a:lnSpc>
              <a:buFont typeface="Arial" panose="020B0604020202020204" pitchFamily="34" charset="0"/>
              <a:buChar char="•"/>
            </a:pPr>
            <a:r>
              <a:rPr lang="en-GB" altLang="en-US" sz="2400">
                <a:solidFill>
                  <a:schemeClr val="bg1"/>
                </a:solidFill>
                <a:sym typeface="+mn-ea"/>
              </a:rPr>
              <a:t>Understand the “Hello World” code example</a:t>
            </a:r>
            <a:endParaRPr lang="en-GB" altLang="en-US" sz="2400">
              <a:solidFill>
                <a:schemeClr val="bg1"/>
              </a:solidFill>
            </a:endParaRPr>
          </a:p>
          <a:p>
            <a:pPr marL="457200" indent="-457200" algn="l">
              <a:lnSpc>
                <a:spcPct val="250000"/>
              </a:lnSpc>
              <a:buFont typeface="Arial" panose="020B0604020202020204" pitchFamily="34" charset="0"/>
              <a:buChar char="•"/>
            </a:pPr>
            <a:r>
              <a:rPr lang="en-GB" altLang="en-US" sz="2400">
                <a:solidFill>
                  <a:schemeClr val="bg1"/>
                </a:solidFill>
              </a:rPr>
              <a:t>Learn how to use the ESP-IDF documentation and ESP32 datasheet</a:t>
            </a:r>
            <a:endParaRPr lang="en-GB" altLang="en-US" sz="2400">
              <a:solidFill>
                <a:schemeClr val="bg1"/>
              </a:solidFill>
            </a:endParaRPr>
          </a:p>
          <a:p>
            <a:pPr marL="457200" indent="-457200" algn="l">
              <a:lnSpc>
                <a:spcPct val="250000"/>
              </a:lnSpc>
              <a:buFont typeface="Arial" panose="020B0604020202020204" pitchFamily="34" charset="0"/>
              <a:buChar char="•"/>
            </a:pPr>
            <a:r>
              <a:rPr lang="en-GB" altLang="en-US" sz="2400">
                <a:solidFill>
                  <a:schemeClr val="bg1"/>
                </a:solidFill>
              </a:rPr>
              <a:t> Use “ESP_LOGx” instead of printf to make log statements </a:t>
            </a:r>
            <a:endParaRPr lang="en-GB" altLang="en-US" sz="2400">
              <a:solidFill>
                <a:schemeClr val="bg1"/>
              </a:solidFill>
            </a:endParaRPr>
          </a:p>
          <a:p>
            <a:pPr marL="457200" indent="-457200" algn="l">
              <a:lnSpc>
                <a:spcPct val="250000"/>
              </a:lnSpc>
              <a:buFont typeface="Arial" panose="020B0604020202020204" pitchFamily="34" charset="0"/>
              <a:buChar char="•"/>
            </a:pPr>
            <a:r>
              <a:rPr lang="en-GB" altLang="en-US" sz="2400">
                <a:solidFill>
                  <a:schemeClr val="bg1"/>
                </a:solidFill>
              </a:rPr>
              <a:t>A bit on freeRTOS and menuconfig</a:t>
            </a:r>
            <a:endParaRPr lang="en-GB" altLang="en-US" sz="240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635" y="743585"/>
            <a:ext cx="12192635" cy="645160"/>
          </a:xfrm>
          <a:prstGeom prst="rect">
            <a:avLst/>
          </a:prstGeom>
          <a:noFill/>
        </p:spPr>
        <p:txBody>
          <a:bodyPr wrap="square" rtlCol="0">
            <a:spAutoFit/>
          </a:bodyPr>
          <a:p>
            <a:pPr algn="ctr"/>
            <a:r>
              <a:rPr lang="en-GB" altLang="en-US" sz="3600">
                <a:solidFill>
                  <a:schemeClr val="bg1"/>
                </a:solidFill>
              </a:rPr>
              <a:t>Resources you need</a:t>
            </a:r>
            <a:endParaRPr lang="en-GB" altLang="en-US" sz="3600">
              <a:solidFill>
                <a:schemeClr val="bg1"/>
              </a:solidFill>
            </a:endParaRPr>
          </a:p>
        </p:txBody>
      </p:sp>
      <p:sp>
        <p:nvSpPr>
          <p:cNvPr id="12" name="Text Box 11"/>
          <p:cNvSpPr txBox="1"/>
          <p:nvPr/>
        </p:nvSpPr>
        <p:spPr>
          <a:xfrm>
            <a:off x="589915" y="2401570"/>
            <a:ext cx="11012170" cy="2861310"/>
          </a:xfrm>
          <a:prstGeom prst="rect">
            <a:avLst/>
          </a:prstGeom>
          <a:noFill/>
        </p:spPr>
        <p:txBody>
          <a:bodyPr wrap="square" rtlCol="0">
            <a:spAutoFit/>
          </a:bodyPr>
          <a:p>
            <a:pPr indent="0" algn="l">
              <a:lnSpc>
                <a:spcPct val="250000"/>
              </a:lnSpc>
              <a:buNone/>
            </a:pPr>
            <a:r>
              <a:rPr lang="en-GB" altLang="en-US">
                <a:solidFill>
                  <a:schemeClr val="bg1"/>
                </a:solidFill>
                <a:sym typeface="+mn-ea"/>
              </a:rPr>
              <a:t>Example codes: Example codes are the best way to understand how to use any feature of the ESP32</a:t>
            </a:r>
            <a:endParaRPr lang="en-GB" altLang="en-US">
              <a:solidFill>
                <a:schemeClr val="bg1"/>
              </a:solidFill>
              <a:sym typeface="+mn-ea"/>
            </a:endParaRPr>
          </a:p>
          <a:p>
            <a:pPr indent="0" algn="l">
              <a:lnSpc>
                <a:spcPct val="250000"/>
              </a:lnSpc>
              <a:buNone/>
            </a:pPr>
            <a:r>
              <a:rPr lang="en-GB" altLang="en-US">
                <a:solidFill>
                  <a:schemeClr val="bg1"/>
                </a:solidFill>
                <a:sym typeface="+mn-ea"/>
              </a:rPr>
              <a:t>Source code of esp-idf: You can open the source code by right-clicking and click on “go to definition”</a:t>
            </a:r>
            <a:endParaRPr lang="en-GB" altLang="en-US">
              <a:solidFill>
                <a:schemeClr val="bg1"/>
              </a:solidFill>
              <a:sym typeface="+mn-ea"/>
            </a:endParaRPr>
          </a:p>
          <a:p>
            <a:pPr indent="0" algn="l">
              <a:lnSpc>
                <a:spcPct val="250000"/>
              </a:lnSpc>
              <a:buNone/>
            </a:pPr>
            <a:r>
              <a:rPr lang="en-GB" altLang="en-US">
                <a:solidFill>
                  <a:schemeClr val="bg1"/>
                </a:solidFill>
                <a:sym typeface="+mn-ea"/>
              </a:rPr>
              <a:t>Docs: docs.espressif.com/projects/esp-idf/en/latest/esp32/api-reference/</a:t>
            </a:r>
            <a:endParaRPr lang="en-GB" altLang="en-US">
              <a:solidFill>
                <a:schemeClr val="bg1"/>
              </a:solidFill>
              <a:sym typeface="+mn-ea"/>
            </a:endParaRPr>
          </a:p>
          <a:p>
            <a:pPr indent="0" algn="l">
              <a:lnSpc>
                <a:spcPct val="250000"/>
              </a:lnSpc>
              <a:buNone/>
            </a:pPr>
            <a:r>
              <a:rPr lang="en-GB" altLang="en-US">
                <a:solidFill>
                  <a:schemeClr val="bg1"/>
                </a:solidFill>
              </a:rPr>
              <a:t>Datasheet: https://www.espressif.com/sites/default/files/documentation/esp32-wroom-32_datasheet_en.pdf</a:t>
            </a:r>
            <a:endParaRPr lang="en-GB" altLang="en-US">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635" y="493395"/>
            <a:ext cx="12192635" cy="645160"/>
          </a:xfrm>
          <a:prstGeom prst="rect">
            <a:avLst/>
          </a:prstGeom>
          <a:noFill/>
        </p:spPr>
        <p:txBody>
          <a:bodyPr wrap="square" rtlCol="0">
            <a:spAutoFit/>
          </a:bodyPr>
          <a:p>
            <a:pPr algn="ctr"/>
            <a:r>
              <a:rPr lang="en-GB" altLang="en-US" sz="3600">
                <a:solidFill>
                  <a:schemeClr val="bg1"/>
                </a:solidFill>
              </a:rPr>
              <a:t>Logging in general:</a:t>
            </a:r>
            <a:endParaRPr lang="en-GB" altLang="en-US" sz="3600">
              <a:solidFill>
                <a:schemeClr val="bg1"/>
              </a:solidFill>
            </a:endParaRPr>
          </a:p>
        </p:txBody>
      </p:sp>
      <p:sp>
        <p:nvSpPr>
          <p:cNvPr id="12" name="Text Box 11"/>
          <p:cNvSpPr txBox="1"/>
          <p:nvPr/>
        </p:nvSpPr>
        <p:spPr>
          <a:xfrm>
            <a:off x="589915" y="1320165"/>
            <a:ext cx="11012170" cy="2158365"/>
          </a:xfrm>
          <a:prstGeom prst="rect">
            <a:avLst/>
          </a:prstGeom>
          <a:noFill/>
        </p:spPr>
        <p:txBody>
          <a:bodyPr wrap="square" rtlCol="0">
            <a:spAutoFit/>
          </a:bodyPr>
          <a:p>
            <a:pPr indent="0" algn="l">
              <a:lnSpc>
                <a:spcPct val="140000"/>
              </a:lnSpc>
              <a:buNone/>
            </a:pPr>
            <a:r>
              <a:rPr lang="en-GB" altLang="en-US" sz="2400">
                <a:solidFill>
                  <a:schemeClr val="bg1"/>
                </a:solidFill>
              </a:rPr>
              <a:t>Log is outputting informations about a software or microcontroller to the console. This can be done using simple print statements. However, it gets really hard to debug big projects without organizing logs. One logging convention is to split your logs into 5 log levels: Verbose, Debug, Info, Warn, Error</a:t>
            </a:r>
            <a:endParaRPr lang="en-GB" altLang="en-US" sz="2400">
              <a:solidFill>
                <a:schemeClr val="bg1"/>
              </a:solidFill>
            </a:endParaRPr>
          </a:p>
        </p:txBody>
      </p:sp>
      <p:graphicFrame>
        <p:nvGraphicFramePr>
          <p:cNvPr id="9" name="Table 8"/>
          <p:cNvGraphicFramePr/>
          <p:nvPr/>
        </p:nvGraphicFramePr>
        <p:xfrm>
          <a:off x="1570990" y="3660140"/>
          <a:ext cx="9202420" cy="2926080"/>
        </p:xfrm>
        <a:graphic>
          <a:graphicData uri="http://schemas.openxmlformats.org/drawingml/2006/table">
            <a:tbl>
              <a:tblPr firstRow="1" firstCol="1">
                <a:tableStyleId>{74C1A8A3-306A-4EB7-A6B1-4F7E0EB9C5D6}</a:tableStyleId>
              </a:tblPr>
              <a:tblGrid>
                <a:gridCol w="2093595"/>
                <a:gridCol w="1421765"/>
                <a:gridCol w="1421765"/>
                <a:gridCol w="1421765"/>
                <a:gridCol w="1421765"/>
                <a:gridCol w="1421765"/>
              </a:tblGrid>
              <a:tr h="640080">
                <a:tc>
                  <a:txBody>
                    <a:bodyPr/>
                    <a:p>
                      <a:pPr>
                        <a:buNone/>
                      </a:pPr>
                      <a:endParaRPr lang="en-GB" altLang="en-US"/>
                    </a:p>
                  </a:txBody>
                  <a:tcPr>
                    <a:lnL>
                      <a:noFill/>
                    </a:lnL>
                    <a:lnR>
                      <a:noFill/>
                    </a:lnR>
                    <a:lnT>
                      <a:noFill/>
                    </a:lnT>
                    <a:lnB>
                      <a:noFill/>
                    </a:lnB>
                    <a:lnTlToBr>
                      <a:noFill/>
                    </a:lnTlToBr>
                    <a:lnBlToTr>
                      <a:noFill/>
                    </a:lnBlToTr>
                    <a:noFill/>
                  </a:tcPr>
                </a:tc>
                <a:tc>
                  <a:txBody>
                    <a:bodyPr/>
                    <a:p>
                      <a:pPr>
                        <a:buNone/>
                      </a:pPr>
                      <a:r>
                        <a:rPr lang="en-GB" altLang="en-US">
                          <a:solidFill>
                            <a:schemeClr val="tx1"/>
                          </a:solidFill>
                          <a:effectLst>
                            <a:outerShdw blurRad="38100" dist="25400" dir="5400000" algn="ctr" rotWithShape="0">
                              <a:srgbClr val="6E747A">
                                <a:alpha val="43000"/>
                              </a:srgbClr>
                            </a:outerShdw>
                          </a:effectLst>
                        </a:rPr>
                        <a:t>Verbose Statement</a:t>
                      </a:r>
                      <a:endParaRPr lang="en-GB" altLang="en-US">
                        <a:solidFill>
                          <a:schemeClr val="tx1"/>
                        </a:solidFill>
                        <a:effectLst>
                          <a:outerShdw blurRad="38100" dist="25400" dir="5400000" algn="ctr" rotWithShape="0">
                            <a:srgbClr val="6E747A">
                              <a:alpha val="43000"/>
                            </a:srgbClr>
                          </a:outerShdw>
                        </a:effectLst>
                      </a:endParaRPr>
                    </a:p>
                  </a:txBody>
                  <a:tcPr>
                    <a:lnL>
                      <a:noFill/>
                    </a:lnL>
                    <a:lnR>
                      <a:noFill/>
                    </a:lnR>
                    <a:lnT>
                      <a:noFill/>
                    </a:lnT>
                    <a:lnB>
                      <a:noFill/>
                    </a:lnB>
                    <a:lnTlToBr>
                      <a:noFill/>
                    </a:lnTlToBr>
                    <a:lnBlToTr>
                      <a:noFill/>
                    </a:lnBlToTr>
                    <a:solidFill>
                      <a:schemeClr val="accent1">
                        <a:lumMod val="60000"/>
                        <a:lumOff val="40000"/>
                      </a:schemeClr>
                    </a:solidFill>
                  </a:tcPr>
                </a:tc>
                <a:tc>
                  <a:txBody>
                    <a:bodyPr/>
                    <a:p>
                      <a:pPr>
                        <a:buNone/>
                      </a:pPr>
                      <a:r>
                        <a:rPr lang="en-GB" altLang="en-US">
                          <a:solidFill>
                            <a:schemeClr val="tx1"/>
                          </a:solidFill>
                          <a:effectLst>
                            <a:outerShdw blurRad="38100" dist="25400" dir="5400000" algn="ctr" rotWithShape="0">
                              <a:srgbClr val="6E747A">
                                <a:alpha val="43000"/>
                              </a:srgbClr>
                            </a:outerShdw>
                          </a:effectLst>
                        </a:rPr>
                        <a:t>Debug Statement</a:t>
                      </a:r>
                      <a:endParaRPr lang="en-GB" altLang="en-US">
                        <a:solidFill>
                          <a:schemeClr val="tx1"/>
                        </a:solidFill>
                        <a:effectLst>
                          <a:outerShdw blurRad="38100" dist="25400" dir="5400000" algn="ctr" rotWithShape="0">
                            <a:srgbClr val="6E747A">
                              <a:alpha val="43000"/>
                            </a:srgbClr>
                          </a:outerShdw>
                        </a:effectLst>
                      </a:endParaRPr>
                    </a:p>
                  </a:txBody>
                  <a:tcPr>
                    <a:lnL>
                      <a:noFill/>
                    </a:lnL>
                    <a:lnR>
                      <a:noFill/>
                    </a:lnR>
                    <a:lnT>
                      <a:noFill/>
                    </a:lnT>
                    <a:lnB>
                      <a:noFill/>
                    </a:lnB>
                    <a:lnTlToBr>
                      <a:noFill/>
                    </a:lnTlToBr>
                    <a:lnBlToTr>
                      <a:noFill/>
                    </a:lnBlToTr>
                    <a:solidFill>
                      <a:schemeClr val="accent1">
                        <a:lumMod val="60000"/>
                        <a:lumOff val="40000"/>
                      </a:schemeClr>
                    </a:solidFill>
                  </a:tcPr>
                </a:tc>
                <a:tc>
                  <a:txBody>
                    <a:bodyPr/>
                    <a:p>
                      <a:pPr>
                        <a:buNone/>
                      </a:pPr>
                      <a:r>
                        <a:rPr lang="en-GB" altLang="en-US">
                          <a:solidFill>
                            <a:schemeClr val="tx1"/>
                          </a:solidFill>
                          <a:effectLst>
                            <a:outerShdw blurRad="38100" dist="25400" dir="5400000" algn="ctr" rotWithShape="0">
                              <a:srgbClr val="6E747A">
                                <a:alpha val="43000"/>
                              </a:srgbClr>
                            </a:outerShdw>
                          </a:effectLst>
                        </a:rPr>
                        <a:t>Info Statement</a:t>
                      </a:r>
                      <a:endParaRPr lang="en-GB" altLang="en-US">
                        <a:solidFill>
                          <a:schemeClr val="tx1"/>
                        </a:solidFill>
                        <a:effectLst>
                          <a:outerShdw blurRad="38100" dist="25400" dir="5400000" algn="ctr" rotWithShape="0">
                            <a:srgbClr val="6E747A">
                              <a:alpha val="43000"/>
                            </a:srgbClr>
                          </a:outerShdw>
                        </a:effectLst>
                      </a:endParaRPr>
                    </a:p>
                  </a:txBody>
                  <a:tcPr>
                    <a:lnL>
                      <a:noFill/>
                    </a:lnL>
                    <a:lnR>
                      <a:noFill/>
                    </a:lnR>
                    <a:lnT>
                      <a:noFill/>
                    </a:lnT>
                    <a:lnB>
                      <a:noFill/>
                    </a:lnB>
                    <a:lnTlToBr>
                      <a:noFill/>
                    </a:lnTlToBr>
                    <a:lnBlToTr>
                      <a:noFill/>
                    </a:lnBlToTr>
                    <a:solidFill>
                      <a:schemeClr val="accent1">
                        <a:lumMod val="60000"/>
                        <a:lumOff val="40000"/>
                      </a:schemeClr>
                    </a:solidFill>
                  </a:tcPr>
                </a:tc>
                <a:tc>
                  <a:txBody>
                    <a:bodyPr/>
                    <a:p>
                      <a:pPr>
                        <a:buNone/>
                      </a:pPr>
                      <a:r>
                        <a:rPr lang="en-GB" altLang="en-US">
                          <a:solidFill>
                            <a:schemeClr val="tx1"/>
                          </a:solidFill>
                          <a:effectLst>
                            <a:outerShdw blurRad="38100" dist="25400" dir="5400000" algn="ctr" rotWithShape="0">
                              <a:srgbClr val="6E747A">
                                <a:alpha val="43000"/>
                              </a:srgbClr>
                            </a:outerShdw>
                          </a:effectLst>
                        </a:rPr>
                        <a:t>Warn Statement</a:t>
                      </a:r>
                      <a:endParaRPr lang="en-GB" altLang="en-US">
                        <a:solidFill>
                          <a:schemeClr val="tx1"/>
                        </a:solidFill>
                        <a:effectLst>
                          <a:outerShdw blurRad="38100" dist="25400" dir="5400000" algn="ctr" rotWithShape="0">
                            <a:srgbClr val="6E747A">
                              <a:alpha val="43000"/>
                            </a:srgbClr>
                          </a:outerShdw>
                        </a:effectLst>
                      </a:endParaRPr>
                    </a:p>
                  </a:txBody>
                  <a:tcPr>
                    <a:lnL>
                      <a:noFill/>
                    </a:lnL>
                    <a:lnR>
                      <a:noFill/>
                    </a:lnR>
                    <a:lnT>
                      <a:noFill/>
                    </a:lnT>
                    <a:lnB>
                      <a:noFill/>
                    </a:lnB>
                    <a:lnTlToBr>
                      <a:noFill/>
                    </a:lnTlToBr>
                    <a:lnBlToTr>
                      <a:noFill/>
                    </a:lnBlToTr>
                    <a:solidFill>
                      <a:schemeClr val="accent1">
                        <a:lumMod val="60000"/>
                        <a:lumOff val="40000"/>
                      </a:schemeClr>
                    </a:solidFill>
                  </a:tcPr>
                </a:tc>
                <a:tc>
                  <a:txBody>
                    <a:bodyPr/>
                    <a:p>
                      <a:pPr>
                        <a:buNone/>
                      </a:pPr>
                      <a:r>
                        <a:rPr lang="en-GB" altLang="en-US">
                          <a:solidFill>
                            <a:schemeClr val="tx1"/>
                          </a:solidFill>
                          <a:effectLst>
                            <a:outerShdw blurRad="38100" dist="25400" dir="5400000" algn="ctr" rotWithShape="0">
                              <a:srgbClr val="6E747A">
                                <a:alpha val="43000"/>
                              </a:srgbClr>
                            </a:outerShdw>
                          </a:effectLst>
                        </a:rPr>
                        <a:t>Error Statement</a:t>
                      </a:r>
                      <a:endParaRPr lang="en-GB" altLang="en-US">
                        <a:solidFill>
                          <a:schemeClr val="tx1"/>
                        </a:solidFill>
                        <a:effectLst>
                          <a:outerShdw blurRad="38100" dist="25400" dir="5400000" algn="ctr" rotWithShape="0">
                            <a:srgbClr val="6E747A">
                              <a:alpha val="43000"/>
                            </a:srgbClr>
                          </a:outerShdw>
                        </a:effectLst>
                      </a:endParaRPr>
                    </a:p>
                  </a:txBody>
                  <a:tcPr>
                    <a:lnL>
                      <a:noFill/>
                    </a:lnL>
                    <a:lnR>
                      <a:noFill/>
                    </a:lnR>
                    <a:lnT>
                      <a:noFill/>
                    </a:lnT>
                    <a:lnB>
                      <a:noFill/>
                    </a:lnB>
                    <a:lnTlToBr>
                      <a:noFill/>
                    </a:lnTlToBr>
                    <a:lnBlToTr>
                      <a:noFill/>
                    </a:lnBlToTr>
                    <a:solidFill>
                      <a:schemeClr val="accent1">
                        <a:lumMod val="60000"/>
                        <a:lumOff val="40000"/>
                      </a:schemeClr>
                    </a:solidFill>
                  </a:tcPr>
                </a:tc>
              </a:tr>
              <a:tr h="381000">
                <a:tc>
                  <a:txBody>
                    <a:bodyPr/>
                    <a:p>
                      <a:pPr>
                        <a:buNone/>
                      </a:pPr>
                      <a:r>
                        <a:rPr lang="en-GB" altLang="en-US">
                          <a:solidFill>
                            <a:schemeClr val="tx1"/>
                          </a:solidFill>
                        </a:rPr>
                        <a:t>Verbose Level</a:t>
                      </a:r>
                      <a:endParaRPr lang="en-GB" altLang="en-US">
                        <a:solidFill>
                          <a:schemeClr val="tx1"/>
                        </a:solidFill>
                      </a:endParaRPr>
                    </a:p>
                  </a:txBody>
                  <a:tcPr>
                    <a:lnL>
                      <a:noFill/>
                    </a:lnL>
                    <a:lnR>
                      <a:noFill/>
                    </a:lnR>
                    <a:lnT>
                      <a:noFill/>
                    </a:lnT>
                    <a:lnB>
                      <a:noFill/>
                    </a:lnB>
                    <a:lnTlToBr>
                      <a:noFill/>
                    </a:lnTlToBr>
                    <a:lnBlToTr>
                      <a:noFill/>
                    </a:lnBlToTr>
                    <a:solidFill>
                      <a:schemeClr val="accent1">
                        <a:lumMod val="60000"/>
                        <a:lumOff val="40000"/>
                      </a:schemeClr>
                    </a:solidFill>
                  </a:tcPr>
                </a:tc>
                <a:tc>
                  <a:txBody>
                    <a:bodyPr/>
                    <a:p>
                      <a:pPr>
                        <a:buNone/>
                      </a:pPr>
                      <a:r>
                        <a:rPr lang="en-GB" altLang="en-US"/>
                        <a:t>Included</a:t>
                      </a:r>
                      <a:endParaRPr lang="en-GB" altLang="en-US"/>
                    </a:p>
                  </a:txBody>
                  <a:tcPr>
                    <a:lnL>
                      <a:noFill/>
                    </a:lnL>
                    <a:lnR>
                      <a:noFill/>
                    </a:lnR>
                    <a:lnT>
                      <a:noFill/>
                    </a:lnT>
                    <a:lnB>
                      <a:noFill/>
                    </a:lnB>
                    <a:lnTlToBr>
                      <a:noFill/>
                    </a:lnTlToBr>
                    <a:lnBlToTr>
                      <a:noFill/>
                    </a:lnBlToTr>
                    <a:solidFill>
                      <a:srgbClr val="00B050"/>
                    </a:solidFill>
                  </a:tcPr>
                </a:tc>
                <a:tc>
                  <a:txBody>
                    <a:bodyPr/>
                    <a:p>
                      <a:pPr>
                        <a:buNone/>
                      </a:pPr>
                      <a:r>
                        <a:rPr lang="en-GB" altLang="en-US" sz="1800">
                          <a:sym typeface="+mn-ea"/>
                        </a:rPr>
                        <a:t>Included</a:t>
                      </a:r>
                      <a:endParaRPr lang="en-GB" altLang="en-US"/>
                    </a:p>
                  </a:txBody>
                  <a:tcPr>
                    <a:lnL>
                      <a:noFill/>
                    </a:lnL>
                    <a:lnR>
                      <a:noFill/>
                    </a:lnR>
                    <a:lnT>
                      <a:noFill/>
                    </a:lnT>
                    <a:lnB>
                      <a:noFill/>
                    </a:lnB>
                    <a:lnTlToBr>
                      <a:noFill/>
                    </a:lnTlToBr>
                    <a:lnBlToTr>
                      <a:noFill/>
                    </a:lnBlToTr>
                    <a:solidFill>
                      <a:srgbClr val="00B050"/>
                    </a:solidFill>
                  </a:tcPr>
                </a:tc>
                <a:tc>
                  <a:txBody>
                    <a:bodyPr/>
                    <a:p>
                      <a:pPr>
                        <a:buNone/>
                      </a:pPr>
                      <a:r>
                        <a:rPr lang="en-GB" altLang="en-US" sz="1800">
                          <a:sym typeface="+mn-ea"/>
                        </a:rPr>
                        <a:t>Included</a:t>
                      </a:r>
                      <a:endParaRPr lang="en-GB" altLang="en-US"/>
                    </a:p>
                  </a:txBody>
                  <a:tcPr>
                    <a:lnL>
                      <a:noFill/>
                    </a:lnL>
                    <a:lnR>
                      <a:noFill/>
                    </a:lnR>
                    <a:lnT>
                      <a:noFill/>
                    </a:lnT>
                    <a:lnB>
                      <a:noFill/>
                    </a:lnB>
                    <a:lnTlToBr>
                      <a:noFill/>
                    </a:lnTlToBr>
                    <a:lnBlToTr>
                      <a:noFill/>
                    </a:lnBlToTr>
                    <a:solidFill>
                      <a:srgbClr val="00B050"/>
                    </a:solidFill>
                  </a:tcPr>
                </a:tc>
                <a:tc>
                  <a:txBody>
                    <a:bodyPr/>
                    <a:p>
                      <a:pPr>
                        <a:buNone/>
                      </a:pPr>
                      <a:r>
                        <a:rPr lang="en-GB" altLang="en-US" sz="1800">
                          <a:sym typeface="+mn-ea"/>
                        </a:rPr>
                        <a:t>Included</a:t>
                      </a:r>
                      <a:endParaRPr lang="en-GB" altLang="en-US"/>
                    </a:p>
                  </a:txBody>
                  <a:tcPr>
                    <a:lnL>
                      <a:noFill/>
                    </a:lnL>
                    <a:lnR>
                      <a:noFill/>
                    </a:lnR>
                    <a:lnT>
                      <a:noFill/>
                    </a:lnT>
                    <a:lnB>
                      <a:noFill/>
                    </a:lnB>
                    <a:lnTlToBr>
                      <a:noFill/>
                    </a:lnTlToBr>
                    <a:lnBlToTr>
                      <a:noFill/>
                    </a:lnBlToTr>
                    <a:solidFill>
                      <a:srgbClr val="00B050"/>
                    </a:solidFill>
                  </a:tcPr>
                </a:tc>
                <a:tc>
                  <a:txBody>
                    <a:bodyPr/>
                    <a:p>
                      <a:pPr>
                        <a:buNone/>
                      </a:pPr>
                      <a:r>
                        <a:rPr lang="en-GB" altLang="en-US" sz="1800">
                          <a:sym typeface="+mn-ea"/>
                        </a:rPr>
                        <a:t>Included</a:t>
                      </a:r>
                      <a:endParaRPr lang="en-GB" altLang="en-US"/>
                    </a:p>
                  </a:txBody>
                  <a:tcPr>
                    <a:lnL>
                      <a:noFill/>
                    </a:lnL>
                    <a:lnR>
                      <a:noFill/>
                    </a:lnR>
                    <a:lnT>
                      <a:noFill/>
                    </a:lnT>
                    <a:lnB>
                      <a:noFill/>
                    </a:lnB>
                    <a:lnTlToBr>
                      <a:noFill/>
                    </a:lnTlToBr>
                    <a:lnBlToTr>
                      <a:noFill/>
                    </a:lnBlToTr>
                    <a:solidFill>
                      <a:srgbClr val="00B050"/>
                    </a:solidFill>
                  </a:tcPr>
                </a:tc>
              </a:tr>
              <a:tr h="381000">
                <a:tc>
                  <a:txBody>
                    <a:bodyPr/>
                    <a:p>
                      <a:pPr>
                        <a:buNone/>
                      </a:pPr>
                      <a:r>
                        <a:rPr lang="en-GB" altLang="en-US">
                          <a:solidFill>
                            <a:schemeClr val="tx1"/>
                          </a:solidFill>
                        </a:rPr>
                        <a:t>Debug Level</a:t>
                      </a:r>
                      <a:endParaRPr lang="en-GB" altLang="en-US">
                        <a:solidFill>
                          <a:schemeClr val="tx1"/>
                        </a:solidFill>
                      </a:endParaRPr>
                    </a:p>
                  </a:txBody>
                  <a:tcPr>
                    <a:lnL>
                      <a:noFill/>
                    </a:lnL>
                    <a:lnR>
                      <a:noFill/>
                    </a:lnR>
                    <a:lnT>
                      <a:noFill/>
                    </a:lnT>
                    <a:lnB>
                      <a:noFill/>
                    </a:lnB>
                    <a:lnTlToBr>
                      <a:noFill/>
                    </a:lnTlToBr>
                    <a:lnBlToTr>
                      <a:noFill/>
                    </a:lnBlToTr>
                    <a:solidFill>
                      <a:schemeClr val="accent1">
                        <a:lumMod val="60000"/>
                        <a:lumOff val="40000"/>
                      </a:schemeClr>
                    </a:solidFill>
                  </a:tcPr>
                </a:tc>
                <a:tc>
                  <a:txBody>
                    <a:bodyPr/>
                    <a:p>
                      <a:pPr>
                        <a:buNone/>
                      </a:pPr>
                      <a:r>
                        <a:rPr lang="en-GB" altLang="en-US"/>
                        <a:t>Excluded</a:t>
                      </a:r>
                      <a:endParaRPr lang="en-GB" altLang="en-US"/>
                    </a:p>
                  </a:txBody>
                  <a:tcPr>
                    <a:lnL>
                      <a:noFill/>
                    </a:lnL>
                    <a:lnR>
                      <a:noFill/>
                    </a:lnR>
                    <a:lnT>
                      <a:noFill/>
                    </a:lnT>
                    <a:lnB>
                      <a:noFill/>
                    </a:lnB>
                    <a:lnTlToBr>
                      <a:noFill/>
                    </a:lnTlToBr>
                    <a:lnBlToTr>
                      <a:noFill/>
                    </a:lnBlToTr>
                    <a:solidFill>
                      <a:srgbClr val="FF0000"/>
                    </a:solidFill>
                  </a:tcPr>
                </a:tc>
                <a:tc>
                  <a:txBody>
                    <a:bodyPr/>
                    <a:p>
                      <a:pPr>
                        <a:buNone/>
                      </a:pPr>
                      <a:r>
                        <a:rPr lang="en-GB" altLang="en-US" sz="1800">
                          <a:sym typeface="+mn-ea"/>
                        </a:rPr>
                        <a:t>Included</a:t>
                      </a:r>
                      <a:endParaRPr lang="en-GB" altLang="en-US"/>
                    </a:p>
                  </a:txBody>
                  <a:tcPr>
                    <a:lnL>
                      <a:noFill/>
                    </a:lnL>
                    <a:lnR>
                      <a:noFill/>
                    </a:lnR>
                    <a:lnT>
                      <a:noFill/>
                    </a:lnT>
                    <a:lnB>
                      <a:noFill/>
                    </a:lnB>
                    <a:lnTlToBr>
                      <a:noFill/>
                    </a:lnTlToBr>
                    <a:lnBlToTr>
                      <a:noFill/>
                    </a:lnBlToTr>
                    <a:solidFill>
                      <a:srgbClr val="00B050"/>
                    </a:solidFill>
                  </a:tcPr>
                </a:tc>
                <a:tc>
                  <a:txBody>
                    <a:bodyPr/>
                    <a:p>
                      <a:pPr>
                        <a:buNone/>
                      </a:pPr>
                      <a:r>
                        <a:rPr lang="en-GB" altLang="en-US" sz="1800">
                          <a:sym typeface="+mn-ea"/>
                        </a:rPr>
                        <a:t>Included</a:t>
                      </a:r>
                      <a:endParaRPr lang="en-GB" altLang="en-US"/>
                    </a:p>
                  </a:txBody>
                  <a:tcPr>
                    <a:lnL>
                      <a:noFill/>
                    </a:lnL>
                    <a:lnR>
                      <a:noFill/>
                    </a:lnR>
                    <a:lnT>
                      <a:noFill/>
                    </a:lnT>
                    <a:lnB>
                      <a:noFill/>
                    </a:lnB>
                    <a:lnTlToBr>
                      <a:noFill/>
                    </a:lnTlToBr>
                    <a:lnBlToTr>
                      <a:noFill/>
                    </a:lnBlToTr>
                    <a:solidFill>
                      <a:srgbClr val="00B050"/>
                    </a:solidFill>
                  </a:tcPr>
                </a:tc>
                <a:tc>
                  <a:txBody>
                    <a:bodyPr/>
                    <a:p>
                      <a:pPr>
                        <a:buNone/>
                      </a:pPr>
                      <a:r>
                        <a:rPr lang="en-GB" altLang="en-US" sz="1800">
                          <a:sym typeface="+mn-ea"/>
                        </a:rPr>
                        <a:t>Included</a:t>
                      </a:r>
                      <a:endParaRPr lang="en-GB" altLang="en-US"/>
                    </a:p>
                  </a:txBody>
                  <a:tcPr>
                    <a:lnL>
                      <a:noFill/>
                    </a:lnL>
                    <a:lnR>
                      <a:noFill/>
                    </a:lnR>
                    <a:lnT>
                      <a:noFill/>
                    </a:lnT>
                    <a:lnB>
                      <a:noFill/>
                    </a:lnB>
                    <a:lnTlToBr>
                      <a:noFill/>
                    </a:lnTlToBr>
                    <a:lnBlToTr>
                      <a:noFill/>
                    </a:lnBlToTr>
                    <a:solidFill>
                      <a:srgbClr val="00B050"/>
                    </a:solidFill>
                  </a:tcPr>
                </a:tc>
                <a:tc>
                  <a:txBody>
                    <a:bodyPr/>
                    <a:p>
                      <a:pPr>
                        <a:buNone/>
                      </a:pPr>
                      <a:r>
                        <a:rPr lang="en-GB" altLang="en-US" sz="1800">
                          <a:sym typeface="+mn-ea"/>
                        </a:rPr>
                        <a:t>Included</a:t>
                      </a:r>
                      <a:endParaRPr lang="en-GB" altLang="en-US"/>
                    </a:p>
                  </a:txBody>
                  <a:tcPr>
                    <a:lnL>
                      <a:noFill/>
                    </a:lnL>
                    <a:lnR>
                      <a:noFill/>
                    </a:lnR>
                    <a:lnT>
                      <a:noFill/>
                    </a:lnT>
                    <a:lnB>
                      <a:noFill/>
                    </a:lnB>
                    <a:lnTlToBr>
                      <a:noFill/>
                    </a:lnTlToBr>
                    <a:lnBlToTr>
                      <a:noFill/>
                    </a:lnBlToTr>
                    <a:solidFill>
                      <a:srgbClr val="00B050"/>
                    </a:solidFill>
                  </a:tcPr>
                </a:tc>
              </a:tr>
              <a:tr h="381000">
                <a:tc>
                  <a:txBody>
                    <a:bodyPr/>
                    <a:p>
                      <a:pPr>
                        <a:buNone/>
                      </a:pPr>
                      <a:r>
                        <a:rPr lang="en-GB" altLang="en-US">
                          <a:solidFill>
                            <a:schemeClr val="tx1"/>
                          </a:solidFill>
                        </a:rPr>
                        <a:t>Info Level</a:t>
                      </a:r>
                      <a:endParaRPr lang="en-GB" altLang="en-US">
                        <a:solidFill>
                          <a:schemeClr val="tx1"/>
                        </a:solidFill>
                      </a:endParaRPr>
                    </a:p>
                  </a:txBody>
                  <a:tcPr>
                    <a:lnL>
                      <a:noFill/>
                    </a:lnL>
                    <a:lnR>
                      <a:noFill/>
                    </a:lnR>
                    <a:lnT>
                      <a:noFill/>
                    </a:lnT>
                    <a:lnB>
                      <a:noFill/>
                    </a:lnB>
                    <a:lnTlToBr>
                      <a:noFill/>
                    </a:lnTlToBr>
                    <a:lnBlToTr>
                      <a:noFill/>
                    </a:lnBlToTr>
                    <a:solidFill>
                      <a:schemeClr val="accent1">
                        <a:lumMod val="60000"/>
                        <a:lumOff val="40000"/>
                      </a:schemeClr>
                    </a:solidFill>
                  </a:tcPr>
                </a:tc>
                <a:tc>
                  <a:txBody>
                    <a:bodyPr/>
                    <a:p>
                      <a:pPr>
                        <a:buNone/>
                      </a:pPr>
                      <a:r>
                        <a:rPr lang="en-GB" altLang="en-US" sz="1800">
                          <a:sym typeface="+mn-ea"/>
                        </a:rPr>
                        <a:t>Excluded</a:t>
                      </a:r>
                      <a:endParaRPr lang="en-GB" altLang="en-US"/>
                    </a:p>
                  </a:txBody>
                  <a:tcPr>
                    <a:lnL>
                      <a:noFill/>
                    </a:lnL>
                    <a:lnR>
                      <a:noFill/>
                    </a:lnR>
                    <a:lnT>
                      <a:noFill/>
                    </a:lnT>
                    <a:lnB>
                      <a:noFill/>
                    </a:lnB>
                    <a:lnTlToBr>
                      <a:noFill/>
                    </a:lnTlToBr>
                    <a:lnBlToTr>
                      <a:noFill/>
                    </a:lnBlToTr>
                    <a:solidFill>
                      <a:srgbClr val="FF0000"/>
                    </a:solidFill>
                  </a:tcPr>
                </a:tc>
                <a:tc>
                  <a:txBody>
                    <a:bodyPr/>
                    <a:p>
                      <a:pPr>
                        <a:buNone/>
                      </a:pPr>
                      <a:r>
                        <a:rPr lang="en-GB" altLang="en-US" sz="1800">
                          <a:sym typeface="+mn-ea"/>
                        </a:rPr>
                        <a:t>Excluded</a:t>
                      </a:r>
                      <a:endParaRPr lang="en-GB" altLang="en-US"/>
                    </a:p>
                  </a:txBody>
                  <a:tcPr>
                    <a:lnL>
                      <a:noFill/>
                    </a:lnL>
                    <a:lnR>
                      <a:noFill/>
                    </a:lnR>
                    <a:lnT>
                      <a:noFill/>
                    </a:lnT>
                    <a:lnB>
                      <a:noFill/>
                    </a:lnB>
                    <a:lnTlToBr>
                      <a:noFill/>
                    </a:lnTlToBr>
                    <a:lnBlToTr>
                      <a:noFill/>
                    </a:lnBlToTr>
                    <a:solidFill>
                      <a:srgbClr val="FF0000"/>
                    </a:solidFill>
                  </a:tcPr>
                </a:tc>
                <a:tc>
                  <a:txBody>
                    <a:bodyPr/>
                    <a:p>
                      <a:pPr>
                        <a:buNone/>
                      </a:pPr>
                      <a:r>
                        <a:rPr lang="en-GB" altLang="en-US" sz="1800">
                          <a:sym typeface="+mn-ea"/>
                        </a:rPr>
                        <a:t>Included</a:t>
                      </a:r>
                      <a:endParaRPr lang="en-GB" altLang="en-US"/>
                    </a:p>
                  </a:txBody>
                  <a:tcPr>
                    <a:lnL>
                      <a:noFill/>
                    </a:lnL>
                    <a:lnR>
                      <a:noFill/>
                    </a:lnR>
                    <a:lnT>
                      <a:noFill/>
                    </a:lnT>
                    <a:lnB>
                      <a:noFill/>
                    </a:lnB>
                    <a:lnTlToBr>
                      <a:noFill/>
                    </a:lnTlToBr>
                    <a:lnBlToTr>
                      <a:noFill/>
                    </a:lnBlToTr>
                    <a:solidFill>
                      <a:srgbClr val="00B050"/>
                    </a:solidFill>
                  </a:tcPr>
                </a:tc>
                <a:tc>
                  <a:txBody>
                    <a:bodyPr/>
                    <a:p>
                      <a:pPr>
                        <a:buNone/>
                      </a:pPr>
                      <a:r>
                        <a:rPr lang="en-GB" altLang="en-US" sz="1800">
                          <a:sym typeface="+mn-ea"/>
                        </a:rPr>
                        <a:t>Included</a:t>
                      </a:r>
                      <a:endParaRPr lang="en-GB" altLang="en-US"/>
                    </a:p>
                  </a:txBody>
                  <a:tcPr>
                    <a:lnL>
                      <a:noFill/>
                    </a:lnL>
                    <a:lnR>
                      <a:noFill/>
                    </a:lnR>
                    <a:lnT>
                      <a:noFill/>
                    </a:lnT>
                    <a:lnB>
                      <a:noFill/>
                    </a:lnB>
                    <a:lnTlToBr>
                      <a:noFill/>
                    </a:lnTlToBr>
                    <a:lnBlToTr>
                      <a:noFill/>
                    </a:lnBlToTr>
                    <a:solidFill>
                      <a:srgbClr val="00B050"/>
                    </a:solidFill>
                  </a:tcPr>
                </a:tc>
                <a:tc>
                  <a:txBody>
                    <a:bodyPr/>
                    <a:p>
                      <a:pPr>
                        <a:buNone/>
                      </a:pPr>
                      <a:r>
                        <a:rPr lang="en-GB" altLang="en-US" sz="1800">
                          <a:sym typeface="+mn-ea"/>
                        </a:rPr>
                        <a:t>Included</a:t>
                      </a:r>
                      <a:endParaRPr lang="en-GB" altLang="en-US"/>
                    </a:p>
                  </a:txBody>
                  <a:tcPr>
                    <a:lnL>
                      <a:noFill/>
                    </a:lnL>
                    <a:lnR>
                      <a:noFill/>
                    </a:lnR>
                    <a:lnT>
                      <a:noFill/>
                    </a:lnT>
                    <a:lnB>
                      <a:noFill/>
                    </a:lnB>
                    <a:lnTlToBr>
                      <a:noFill/>
                    </a:lnTlToBr>
                    <a:lnBlToTr>
                      <a:noFill/>
                    </a:lnBlToTr>
                    <a:solidFill>
                      <a:srgbClr val="00B050"/>
                    </a:solidFill>
                  </a:tcPr>
                </a:tc>
              </a:tr>
              <a:tr h="381000">
                <a:tc>
                  <a:txBody>
                    <a:bodyPr/>
                    <a:p>
                      <a:pPr>
                        <a:buNone/>
                      </a:pPr>
                      <a:r>
                        <a:rPr lang="en-GB" altLang="en-US">
                          <a:solidFill>
                            <a:schemeClr val="tx1"/>
                          </a:solidFill>
                        </a:rPr>
                        <a:t>Warn Level</a:t>
                      </a:r>
                      <a:endParaRPr lang="en-GB" altLang="en-US">
                        <a:solidFill>
                          <a:schemeClr val="tx1"/>
                        </a:solidFill>
                      </a:endParaRPr>
                    </a:p>
                  </a:txBody>
                  <a:tcPr>
                    <a:lnL>
                      <a:noFill/>
                    </a:lnL>
                    <a:lnR>
                      <a:noFill/>
                    </a:lnR>
                    <a:lnT>
                      <a:noFill/>
                    </a:lnT>
                    <a:lnB>
                      <a:noFill/>
                    </a:lnB>
                    <a:lnTlToBr>
                      <a:noFill/>
                    </a:lnTlToBr>
                    <a:lnBlToTr>
                      <a:noFill/>
                    </a:lnBlToTr>
                    <a:solidFill>
                      <a:schemeClr val="accent1">
                        <a:lumMod val="60000"/>
                        <a:lumOff val="40000"/>
                      </a:schemeClr>
                    </a:solidFill>
                  </a:tcPr>
                </a:tc>
                <a:tc>
                  <a:txBody>
                    <a:bodyPr/>
                    <a:p>
                      <a:pPr>
                        <a:buNone/>
                      </a:pPr>
                      <a:r>
                        <a:rPr lang="en-GB" altLang="en-US" sz="1800">
                          <a:sym typeface="+mn-ea"/>
                        </a:rPr>
                        <a:t>Excluded</a:t>
                      </a:r>
                      <a:endParaRPr lang="en-GB" altLang="en-US"/>
                    </a:p>
                  </a:txBody>
                  <a:tcPr>
                    <a:lnL>
                      <a:noFill/>
                    </a:lnL>
                    <a:lnR>
                      <a:noFill/>
                    </a:lnR>
                    <a:lnT>
                      <a:noFill/>
                    </a:lnT>
                    <a:lnB>
                      <a:noFill/>
                    </a:lnB>
                    <a:lnTlToBr>
                      <a:noFill/>
                    </a:lnTlToBr>
                    <a:lnBlToTr>
                      <a:noFill/>
                    </a:lnBlToTr>
                    <a:solidFill>
                      <a:srgbClr val="FF0000"/>
                    </a:solidFill>
                  </a:tcPr>
                </a:tc>
                <a:tc>
                  <a:txBody>
                    <a:bodyPr/>
                    <a:p>
                      <a:pPr>
                        <a:buNone/>
                      </a:pPr>
                      <a:r>
                        <a:rPr lang="en-GB" altLang="en-US" sz="1800">
                          <a:sym typeface="+mn-ea"/>
                        </a:rPr>
                        <a:t>Excluded</a:t>
                      </a:r>
                      <a:endParaRPr lang="en-GB" altLang="en-US"/>
                    </a:p>
                  </a:txBody>
                  <a:tcPr>
                    <a:lnL>
                      <a:noFill/>
                    </a:lnL>
                    <a:lnR>
                      <a:noFill/>
                    </a:lnR>
                    <a:lnT>
                      <a:noFill/>
                    </a:lnT>
                    <a:lnB>
                      <a:noFill/>
                    </a:lnB>
                    <a:lnTlToBr>
                      <a:noFill/>
                    </a:lnTlToBr>
                    <a:lnBlToTr>
                      <a:noFill/>
                    </a:lnBlToTr>
                    <a:solidFill>
                      <a:srgbClr val="FF0000"/>
                    </a:solidFill>
                  </a:tcPr>
                </a:tc>
                <a:tc>
                  <a:txBody>
                    <a:bodyPr/>
                    <a:p>
                      <a:pPr>
                        <a:buNone/>
                      </a:pPr>
                      <a:r>
                        <a:rPr lang="en-GB" altLang="en-US" sz="1800">
                          <a:sym typeface="+mn-ea"/>
                        </a:rPr>
                        <a:t>Excluded</a:t>
                      </a:r>
                      <a:endParaRPr lang="en-GB" altLang="en-US"/>
                    </a:p>
                  </a:txBody>
                  <a:tcPr>
                    <a:lnL>
                      <a:noFill/>
                    </a:lnL>
                    <a:lnR>
                      <a:noFill/>
                    </a:lnR>
                    <a:lnT>
                      <a:noFill/>
                    </a:lnT>
                    <a:lnB>
                      <a:noFill/>
                    </a:lnB>
                    <a:lnTlToBr>
                      <a:noFill/>
                    </a:lnTlToBr>
                    <a:lnBlToTr>
                      <a:noFill/>
                    </a:lnBlToTr>
                    <a:solidFill>
                      <a:srgbClr val="FF0000"/>
                    </a:solidFill>
                  </a:tcPr>
                </a:tc>
                <a:tc>
                  <a:txBody>
                    <a:bodyPr/>
                    <a:p>
                      <a:pPr>
                        <a:buNone/>
                      </a:pPr>
                      <a:r>
                        <a:rPr lang="en-GB" altLang="en-US" sz="1800">
                          <a:sym typeface="+mn-ea"/>
                        </a:rPr>
                        <a:t>Included</a:t>
                      </a:r>
                      <a:endParaRPr lang="en-GB" altLang="en-US"/>
                    </a:p>
                  </a:txBody>
                  <a:tcPr>
                    <a:lnL>
                      <a:noFill/>
                    </a:lnL>
                    <a:lnR>
                      <a:noFill/>
                    </a:lnR>
                    <a:lnT>
                      <a:noFill/>
                    </a:lnT>
                    <a:lnB>
                      <a:noFill/>
                    </a:lnB>
                    <a:lnTlToBr>
                      <a:noFill/>
                    </a:lnTlToBr>
                    <a:lnBlToTr>
                      <a:noFill/>
                    </a:lnBlToTr>
                    <a:solidFill>
                      <a:srgbClr val="00B050"/>
                    </a:solidFill>
                  </a:tcPr>
                </a:tc>
                <a:tc>
                  <a:txBody>
                    <a:bodyPr/>
                    <a:p>
                      <a:pPr>
                        <a:buNone/>
                      </a:pPr>
                      <a:r>
                        <a:rPr lang="en-GB" altLang="en-US" sz="1800">
                          <a:sym typeface="+mn-ea"/>
                        </a:rPr>
                        <a:t>Included</a:t>
                      </a:r>
                      <a:endParaRPr lang="en-GB" altLang="en-US"/>
                    </a:p>
                  </a:txBody>
                  <a:tcPr>
                    <a:lnL>
                      <a:noFill/>
                    </a:lnL>
                    <a:lnR>
                      <a:noFill/>
                    </a:lnR>
                    <a:lnT>
                      <a:noFill/>
                    </a:lnT>
                    <a:lnB>
                      <a:noFill/>
                    </a:lnB>
                    <a:lnTlToBr>
                      <a:noFill/>
                    </a:lnTlToBr>
                    <a:lnBlToTr>
                      <a:noFill/>
                    </a:lnBlToTr>
                    <a:solidFill>
                      <a:srgbClr val="00B050"/>
                    </a:solidFill>
                  </a:tcPr>
                </a:tc>
              </a:tr>
              <a:tr h="381000">
                <a:tc>
                  <a:txBody>
                    <a:bodyPr/>
                    <a:p>
                      <a:pPr>
                        <a:buNone/>
                      </a:pPr>
                      <a:r>
                        <a:rPr lang="en-GB" altLang="en-US">
                          <a:solidFill>
                            <a:schemeClr val="tx1"/>
                          </a:solidFill>
                        </a:rPr>
                        <a:t>Error Level</a:t>
                      </a:r>
                      <a:endParaRPr lang="en-GB" altLang="en-US">
                        <a:solidFill>
                          <a:schemeClr val="tx1"/>
                        </a:solidFill>
                      </a:endParaRPr>
                    </a:p>
                  </a:txBody>
                  <a:tcPr>
                    <a:lnL>
                      <a:noFill/>
                    </a:lnL>
                    <a:lnR>
                      <a:noFill/>
                    </a:lnR>
                    <a:lnT>
                      <a:noFill/>
                    </a:lnT>
                    <a:lnB>
                      <a:noFill/>
                    </a:lnB>
                    <a:lnTlToBr>
                      <a:noFill/>
                    </a:lnTlToBr>
                    <a:lnBlToTr>
                      <a:noFill/>
                    </a:lnBlToTr>
                    <a:solidFill>
                      <a:schemeClr val="accent1">
                        <a:lumMod val="60000"/>
                        <a:lumOff val="40000"/>
                      </a:schemeClr>
                    </a:solidFill>
                  </a:tcPr>
                </a:tc>
                <a:tc>
                  <a:txBody>
                    <a:bodyPr/>
                    <a:p>
                      <a:pPr>
                        <a:buNone/>
                      </a:pPr>
                      <a:r>
                        <a:rPr lang="en-GB" altLang="en-US" sz="1800">
                          <a:sym typeface="+mn-ea"/>
                        </a:rPr>
                        <a:t>Excluded</a:t>
                      </a:r>
                      <a:endParaRPr lang="en-GB" altLang="en-US"/>
                    </a:p>
                  </a:txBody>
                  <a:tcPr>
                    <a:lnL>
                      <a:noFill/>
                    </a:lnL>
                    <a:lnR>
                      <a:noFill/>
                    </a:lnR>
                    <a:lnT>
                      <a:noFill/>
                    </a:lnT>
                    <a:lnB>
                      <a:noFill/>
                    </a:lnB>
                    <a:lnTlToBr>
                      <a:noFill/>
                    </a:lnTlToBr>
                    <a:lnBlToTr>
                      <a:noFill/>
                    </a:lnBlToTr>
                    <a:solidFill>
                      <a:srgbClr val="FF0000"/>
                    </a:solidFill>
                  </a:tcPr>
                </a:tc>
                <a:tc>
                  <a:txBody>
                    <a:bodyPr/>
                    <a:p>
                      <a:pPr>
                        <a:buNone/>
                      </a:pPr>
                      <a:r>
                        <a:rPr lang="en-GB" altLang="en-US" sz="1800">
                          <a:sym typeface="+mn-ea"/>
                        </a:rPr>
                        <a:t>Excluded</a:t>
                      </a:r>
                      <a:endParaRPr lang="en-GB" altLang="en-US"/>
                    </a:p>
                  </a:txBody>
                  <a:tcPr>
                    <a:lnL>
                      <a:noFill/>
                    </a:lnL>
                    <a:lnR>
                      <a:noFill/>
                    </a:lnR>
                    <a:lnT>
                      <a:noFill/>
                    </a:lnT>
                    <a:lnB>
                      <a:noFill/>
                    </a:lnB>
                    <a:lnTlToBr>
                      <a:noFill/>
                    </a:lnTlToBr>
                    <a:lnBlToTr>
                      <a:noFill/>
                    </a:lnBlToTr>
                    <a:solidFill>
                      <a:srgbClr val="FF0000"/>
                    </a:solidFill>
                  </a:tcPr>
                </a:tc>
                <a:tc>
                  <a:txBody>
                    <a:bodyPr/>
                    <a:p>
                      <a:pPr>
                        <a:buNone/>
                      </a:pPr>
                      <a:r>
                        <a:rPr lang="en-GB" altLang="en-US" sz="1800">
                          <a:sym typeface="+mn-ea"/>
                        </a:rPr>
                        <a:t>Excluded</a:t>
                      </a:r>
                      <a:endParaRPr lang="en-GB" altLang="en-US"/>
                    </a:p>
                  </a:txBody>
                  <a:tcPr>
                    <a:lnL>
                      <a:noFill/>
                    </a:lnL>
                    <a:lnR>
                      <a:noFill/>
                    </a:lnR>
                    <a:lnT>
                      <a:noFill/>
                    </a:lnT>
                    <a:lnB>
                      <a:noFill/>
                    </a:lnB>
                    <a:lnTlToBr>
                      <a:noFill/>
                    </a:lnTlToBr>
                    <a:lnBlToTr>
                      <a:noFill/>
                    </a:lnBlToTr>
                    <a:solidFill>
                      <a:srgbClr val="FF0000"/>
                    </a:solidFill>
                  </a:tcPr>
                </a:tc>
                <a:tc>
                  <a:txBody>
                    <a:bodyPr/>
                    <a:p>
                      <a:pPr>
                        <a:buNone/>
                      </a:pPr>
                      <a:r>
                        <a:rPr lang="en-GB" altLang="en-US" sz="1800">
                          <a:sym typeface="+mn-ea"/>
                        </a:rPr>
                        <a:t>Excluded</a:t>
                      </a:r>
                      <a:endParaRPr lang="en-GB" altLang="en-US"/>
                    </a:p>
                  </a:txBody>
                  <a:tcPr>
                    <a:lnL>
                      <a:noFill/>
                    </a:lnL>
                    <a:lnR>
                      <a:noFill/>
                    </a:lnR>
                    <a:lnT>
                      <a:noFill/>
                    </a:lnT>
                    <a:lnB>
                      <a:noFill/>
                    </a:lnB>
                    <a:lnTlToBr>
                      <a:noFill/>
                    </a:lnTlToBr>
                    <a:lnBlToTr>
                      <a:noFill/>
                    </a:lnBlToTr>
                    <a:solidFill>
                      <a:srgbClr val="FF0000"/>
                    </a:solidFill>
                  </a:tcPr>
                </a:tc>
                <a:tc>
                  <a:txBody>
                    <a:bodyPr/>
                    <a:p>
                      <a:pPr>
                        <a:buNone/>
                      </a:pPr>
                      <a:r>
                        <a:rPr lang="en-GB" altLang="en-US" sz="1800">
                          <a:sym typeface="+mn-ea"/>
                        </a:rPr>
                        <a:t>Included</a:t>
                      </a:r>
                      <a:endParaRPr lang="en-GB" altLang="en-US"/>
                    </a:p>
                  </a:txBody>
                  <a:tcPr>
                    <a:lnL>
                      <a:noFill/>
                    </a:lnL>
                    <a:lnR>
                      <a:noFill/>
                    </a:lnR>
                    <a:lnT>
                      <a:noFill/>
                    </a:lnT>
                    <a:lnB>
                      <a:noFill/>
                    </a:lnB>
                    <a:lnTlToBr>
                      <a:noFill/>
                    </a:lnTlToBr>
                    <a:lnBlToTr>
                      <a:noFill/>
                    </a:lnBlToTr>
                    <a:solidFill>
                      <a:srgbClr val="00B050"/>
                    </a:solidFill>
                  </a:tcPr>
                </a:tc>
              </a:tr>
              <a:tr h="381000">
                <a:tc>
                  <a:txBody>
                    <a:bodyPr/>
                    <a:p>
                      <a:pPr>
                        <a:buNone/>
                      </a:pPr>
                      <a:r>
                        <a:rPr lang="en-GB" altLang="en-US">
                          <a:solidFill>
                            <a:schemeClr val="tx1"/>
                          </a:solidFill>
                        </a:rPr>
                        <a:t>Off</a:t>
                      </a:r>
                      <a:endParaRPr lang="en-GB" altLang="en-US">
                        <a:solidFill>
                          <a:schemeClr val="tx1"/>
                        </a:solidFill>
                      </a:endParaRPr>
                    </a:p>
                  </a:txBody>
                  <a:tcPr>
                    <a:lnL>
                      <a:noFill/>
                    </a:lnL>
                    <a:lnR>
                      <a:noFill/>
                    </a:lnR>
                    <a:lnT>
                      <a:noFill/>
                    </a:lnT>
                    <a:lnB>
                      <a:noFill/>
                    </a:lnB>
                    <a:lnTlToBr>
                      <a:noFill/>
                    </a:lnTlToBr>
                    <a:lnBlToTr>
                      <a:noFill/>
                    </a:lnBlToTr>
                    <a:solidFill>
                      <a:schemeClr val="accent1">
                        <a:lumMod val="60000"/>
                        <a:lumOff val="40000"/>
                      </a:schemeClr>
                    </a:solidFill>
                  </a:tcPr>
                </a:tc>
                <a:tc>
                  <a:txBody>
                    <a:bodyPr/>
                    <a:p>
                      <a:pPr>
                        <a:buNone/>
                      </a:pPr>
                      <a:r>
                        <a:rPr lang="en-GB" altLang="en-US" sz="1800">
                          <a:sym typeface="+mn-ea"/>
                        </a:rPr>
                        <a:t>Excluded</a:t>
                      </a:r>
                      <a:endParaRPr lang="en-GB" altLang="en-US"/>
                    </a:p>
                  </a:txBody>
                  <a:tcPr>
                    <a:lnL>
                      <a:noFill/>
                    </a:lnL>
                    <a:lnR>
                      <a:noFill/>
                    </a:lnR>
                    <a:lnT>
                      <a:noFill/>
                    </a:lnT>
                    <a:lnB>
                      <a:noFill/>
                    </a:lnB>
                    <a:lnTlToBr>
                      <a:noFill/>
                    </a:lnTlToBr>
                    <a:lnBlToTr>
                      <a:noFill/>
                    </a:lnBlToTr>
                    <a:solidFill>
                      <a:srgbClr val="FF0000"/>
                    </a:solidFill>
                  </a:tcPr>
                </a:tc>
                <a:tc>
                  <a:txBody>
                    <a:bodyPr/>
                    <a:p>
                      <a:pPr>
                        <a:buNone/>
                      </a:pPr>
                      <a:r>
                        <a:rPr lang="en-GB" altLang="en-US" sz="1800">
                          <a:sym typeface="+mn-ea"/>
                        </a:rPr>
                        <a:t>Excluded</a:t>
                      </a:r>
                      <a:endParaRPr lang="en-GB" altLang="en-US"/>
                    </a:p>
                  </a:txBody>
                  <a:tcPr>
                    <a:lnL>
                      <a:noFill/>
                    </a:lnL>
                    <a:lnR>
                      <a:noFill/>
                    </a:lnR>
                    <a:lnT>
                      <a:noFill/>
                    </a:lnT>
                    <a:lnB>
                      <a:noFill/>
                    </a:lnB>
                    <a:lnTlToBr>
                      <a:noFill/>
                    </a:lnTlToBr>
                    <a:lnBlToTr>
                      <a:noFill/>
                    </a:lnBlToTr>
                    <a:solidFill>
                      <a:srgbClr val="FF0000"/>
                    </a:solidFill>
                  </a:tcPr>
                </a:tc>
                <a:tc>
                  <a:txBody>
                    <a:bodyPr/>
                    <a:p>
                      <a:pPr>
                        <a:buNone/>
                      </a:pPr>
                      <a:r>
                        <a:rPr lang="en-GB" altLang="en-US" sz="1800">
                          <a:sym typeface="+mn-ea"/>
                        </a:rPr>
                        <a:t>Excluded</a:t>
                      </a:r>
                      <a:endParaRPr lang="en-GB" altLang="en-US"/>
                    </a:p>
                  </a:txBody>
                  <a:tcPr>
                    <a:lnL>
                      <a:noFill/>
                    </a:lnL>
                    <a:lnR>
                      <a:noFill/>
                    </a:lnR>
                    <a:lnT>
                      <a:noFill/>
                    </a:lnT>
                    <a:lnB>
                      <a:noFill/>
                    </a:lnB>
                    <a:lnTlToBr>
                      <a:noFill/>
                    </a:lnTlToBr>
                    <a:lnBlToTr>
                      <a:noFill/>
                    </a:lnBlToTr>
                    <a:solidFill>
                      <a:srgbClr val="FF0000"/>
                    </a:solidFill>
                  </a:tcPr>
                </a:tc>
                <a:tc>
                  <a:txBody>
                    <a:bodyPr/>
                    <a:p>
                      <a:pPr>
                        <a:buNone/>
                      </a:pPr>
                      <a:r>
                        <a:rPr lang="en-GB" altLang="en-US" sz="1800">
                          <a:sym typeface="+mn-ea"/>
                        </a:rPr>
                        <a:t>Excluded</a:t>
                      </a:r>
                      <a:endParaRPr lang="en-GB" altLang="en-US"/>
                    </a:p>
                  </a:txBody>
                  <a:tcPr>
                    <a:lnL>
                      <a:noFill/>
                    </a:lnL>
                    <a:lnR>
                      <a:noFill/>
                    </a:lnR>
                    <a:lnT>
                      <a:noFill/>
                    </a:lnT>
                    <a:lnB>
                      <a:noFill/>
                    </a:lnB>
                    <a:lnTlToBr>
                      <a:noFill/>
                    </a:lnTlToBr>
                    <a:lnBlToTr>
                      <a:noFill/>
                    </a:lnBlToTr>
                    <a:solidFill>
                      <a:srgbClr val="FF0000"/>
                    </a:solidFill>
                  </a:tcPr>
                </a:tc>
                <a:tc>
                  <a:txBody>
                    <a:bodyPr/>
                    <a:p>
                      <a:pPr>
                        <a:buNone/>
                      </a:pPr>
                      <a:r>
                        <a:rPr lang="en-GB" altLang="en-US" sz="1800">
                          <a:sym typeface="+mn-ea"/>
                        </a:rPr>
                        <a:t>Excluded</a:t>
                      </a:r>
                      <a:endParaRPr lang="en-GB" altLang="en-US"/>
                    </a:p>
                  </a:txBody>
                  <a:tcPr>
                    <a:lnL>
                      <a:noFill/>
                    </a:lnL>
                    <a:lnR>
                      <a:noFill/>
                    </a:lnR>
                    <a:lnT>
                      <a:noFill/>
                    </a:lnT>
                    <a:lnB>
                      <a:noFill/>
                    </a:lnB>
                    <a:lnTlToBr>
                      <a:noFill/>
                    </a:lnTlToBr>
                    <a:lnBlToTr>
                      <a:noFill/>
                    </a:lnBlToTr>
                    <a:solidFill>
                      <a:srgbClr val="FF0000"/>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49530" y="2343785"/>
            <a:ext cx="12192635" cy="768350"/>
          </a:xfrm>
          <a:prstGeom prst="rect">
            <a:avLst/>
          </a:prstGeom>
          <a:noFill/>
        </p:spPr>
        <p:txBody>
          <a:bodyPr wrap="square" rtlCol="0">
            <a:spAutoFit/>
          </a:bodyPr>
          <a:p>
            <a:pPr algn="ctr"/>
            <a:r>
              <a:rPr lang="en-GB" altLang="en-US" sz="4400">
                <a:solidFill>
                  <a:srgbClr val="FF0000"/>
                </a:solidFill>
              </a:rPr>
              <a:t>Warning</a:t>
            </a:r>
            <a:endParaRPr lang="en-GB" altLang="en-US" sz="4400">
              <a:solidFill>
                <a:srgbClr val="FF0000"/>
              </a:solidFill>
            </a:endParaRPr>
          </a:p>
        </p:txBody>
      </p:sp>
      <p:sp>
        <p:nvSpPr>
          <p:cNvPr id="12" name="Text Box 11"/>
          <p:cNvSpPr txBox="1"/>
          <p:nvPr/>
        </p:nvSpPr>
        <p:spPr>
          <a:xfrm>
            <a:off x="1809115" y="3130550"/>
            <a:ext cx="8574405" cy="953135"/>
          </a:xfrm>
          <a:prstGeom prst="rect">
            <a:avLst/>
          </a:prstGeom>
          <a:noFill/>
        </p:spPr>
        <p:txBody>
          <a:bodyPr wrap="square" rtlCol="0">
            <a:spAutoFit/>
          </a:bodyPr>
          <a:p>
            <a:pPr algn="ctr"/>
            <a:r>
              <a:rPr lang="en-GB" altLang="en-US" sz="2800">
                <a:solidFill>
                  <a:schemeClr val="bg1"/>
                </a:solidFill>
              </a:rPr>
              <a:t>It is totally normal and okay to have moments where you understand nothing in this workshop :v </a:t>
            </a:r>
            <a:endParaRPr lang="en-GB" altLang="en-US" sz="2800">
              <a:solidFill>
                <a:schemeClr val="bg1"/>
              </a:solidFill>
            </a:endParaRPr>
          </a:p>
        </p:txBody>
      </p:sp>
      <p:sp>
        <p:nvSpPr>
          <p:cNvPr id="24" name="矩形 23"/>
          <p:cNvSpPr/>
          <p:nvPr/>
        </p:nvSpPr>
        <p:spPr>
          <a:xfrm>
            <a:off x="1060450" y="1988820"/>
            <a:ext cx="10070465" cy="3237230"/>
          </a:xfrm>
          <a:prstGeom prst="rect">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cs typeface="+mn-ea"/>
              <a:sym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22225" y="493395"/>
            <a:ext cx="12192635" cy="645160"/>
          </a:xfrm>
          <a:prstGeom prst="rect">
            <a:avLst/>
          </a:prstGeom>
          <a:noFill/>
        </p:spPr>
        <p:txBody>
          <a:bodyPr wrap="square" rtlCol="0">
            <a:spAutoFit/>
          </a:bodyPr>
          <a:p>
            <a:pPr algn="ctr"/>
            <a:r>
              <a:rPr lang="en-GB" altLang="en-US" sz="3600">
                <a:solidFill>
                  <a:schemeClr val="bg1"/>
                </a:solidFill>
              </a:rPr>
              <a:t>Logging in ESP-IDF:</a:t>
            </a:r>
            <a:endParaRPr lang="en-GB" altLang="en-US" sz="3600">
              <a:solidFill>
                <a:schemeClr val="bg1"/>
              </a:solidFill>
            </a:endParaRPr>
          </a:p>
        </p:txBody>
      </p:sp>
      <p:sp>
        <p:nvSpPr>
          <p:cNvPr id="12" name="Text Box 11"/>
          <p:cNvSpPr txBox="1"/>
          <p:nvPr/>
        </p:nvSpPr>
        <p:spPr>
          <a:xfrm>
            <a:off x="589915" y="1320165"/>
            <a:ext cx="11012170" cy="1470025"/>
          </a:xfrm>
          <a:prstGeom prst="rect">
            <a:avLst/>
          </a:prstGeom>
          <a:noFill/>
        </p:spPr>
        <p:txBody>
          <a:bodyPr wrap="square" rtlCol="0">
            <a:spAutoFit/>
          </a:bodyPr>
          <a:p>
            <a:pPr indent="0" algn="l">
              <a:lnSpc>
                <a:spcPct val="140000"/>
              </a:lnSpc>
              <a:buNone/>
            </a:pPr>
            <a:r>
              <a:rPr lang="en-GB" altLang="en-US" sz="2000">
                <a:solidFill>
                  <a:schemeClr val="bg1"/>
                </a:solidFill>
              </a:rPr>
              <a:t>Logs in ESP-IDF is achieved with esp_log.h library. The output has the following format:</a:t>
            </a:r>
            <a:endParaRPr lang="en-GB" altLang="en-US" sz="2000">
              <a:solidFill>
                <a:schemeClr val="bg1"/>
              </a:solidFill>
            </a:endParaRPr>
          </a:p>
          <a:p>
            <a:pPr indent="0" algn="l">
              <a:lnSpc>
                <a:spcPct val="140000"/>
              </a:lnSpc>
              <a:buNone/>
            </a:pPr>
            <a:r>
              <a:rPr lang="en-GB" altLang="en-US" sz="2000" b="1">
                <a:solidFill>
                  <a:schemeClr val="bg1"/>
                </a:solidFill>
              </a:rPr>
              <a:t>Log Level</a:t>
            </a:r>
            <a:r>
              <a:rPr lang="en-GB" altLang="en-US" sz="2000">
                <a:solidFill>
                  <a:schemeClr val="bg1"/>
                </a:solidFill>
              </a:rPr>
              <a:t> </a:t>
            </a:r>
            <a:r>
              <a:rPr lang="en-GB" altLang="en-US" sz="2000" b="1">
                <a:solidFill>
                  <a:schemeClr val="bg1"/>
                </a:solidFill>
              </a:rPr>
              <a:t>(Time) TAG: Log Content </a:t>
            </a:r>
            <a:endParaRPr lang="en-GB" altLang="en-US" sz="2000" b="1">
              <a:solidFill>
                <a:schemeClr val="bg1"/>
              </a:solidFill>
            </a:endParaRPr>
          </a:p>
          <a:p>
            <a:pPr indent="0" algn="l">
              <a:lnSpc>
                <a:spcPct val="140000"/>
              </a:lnSpc>
              <a:buNone/>
            </a:pPr>
            <a:r>
              <a:rPr lang="en-GB" altLang="en-US" sz="2400">
                <a:solidFill>
                  <a:schemeClr val="bg1"/>
                </a:solidFill>
              </a:rPr>
              <a:t>  </a:t>
            </a:r>
            <a:endParaRPr lang="en-GB" altLang="en-US" sz="2400">
              <a:solidFill>
                <a:schemeClr val="bg1"/>
              </a:solidFill>
            </a:endParaRPr>
          </a:p>
        </p:txBody>
      </p:sp>
      <p:pic>
        <p:nvPicPr>
          <p:cNvPr id="13" name="Picture 12"/>
          <p:cNvPicPr>
            <a:picLocks noChangeAspect="1"/>
          </p:cNvPicPr>
          <p:nvPr/>
        </p:nvPicPr>
        <p:blipFill>
          <a:blip r:embed="rId1"/>
          <a:srcRect b="2945"/>
          <a:stretch>
            <a:fillRect/>
          </a:stretch>
        </p:blipFill>
        <p:spPr>
          <a:xfrm>
            <a:off x="1362075" y="2556510"/>
            <a:ext cx="9467215" cy="1423035"/>
          </a:xfrm>
          <a:prstGeom prst="rect">
            <a:avLst/>
          </a:prstGeom>
        </p:spPr>
      </p:pic>
      <p:pic>
        <p:nvPicPr>
          <p:cNvPr id="14" name="Picture 13"/>
          <p:cNvPicPr>
            <a:picLocks noChangeAspect="1"/>
          </p:cNvPicPr>
          <p:nvPr/>
        </p:nvPicPr>
        <p:blipFill>
          <a:blip r:embed="rId2"/>
          <a:stretch>
            <a:fillRect/>
          </a:stretch>
        </p:blipFill>
        <p:spPr>
          <a:xfrm>
            <a:off x="1902460" y="4791710"/>
            <a:ext cx="8386445" cy="1821180"/>
          </a:xfrm>
          <a:prstGeom prst="rect">
            <a:avLst/>
          </a:prstGeom>
        </p:spPr>
      </p:pic>
      <p:sp>
        <p:nvSpPr>
          <p:cNvPr id="17" name="Text Box 16"/>
          <p:cNvSpPr txBox="1"/>
          <p:nvPr/>
        </p:nvSpPr>
        <p:spPr>
          <a:xfrm>
            <a:off x="486410" y="4113530"/>
            <a:ext cx="11705590" cy="460375"/>
          </a:xfrm>
          <a:prstGeom prst="rect">
            <a:avLst/>
          </a:prstGeom>
          <a:noFill/>
        </p:spPr>
        <p:txBody>
          <a:bodyPr wrap="square" rtlCol="0">
            <a:spAutoFit/>
          </a:bodyPr>
          <a:p>
            <a:pPr algn="l"/>
            <a:r>
              <a:rPr lang="en-GB" altLang="en-US" sz="2400">
                <a:solidFill>
                  <a:schemeClr val="bg1"/>
                </a:solidFill>
              </a:rPr>
              <a:t>This is achieved with the following code</a:t>
            </a:r>
            <a:endParaRPr lang="en-GB" altLang="en-US" sz="240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22225" y="493395"/>
            <a:ext cx="12192635" cy="645160"/>
          </a:xfrm>
          <a:prstGeom prst="rect">
            <a:avLst/>
          </a:prstGeom>
          <a:noFill/>
        </p:spPr>
        <p:txBody>
          <a:bodyPr wrap="square" rtlCol="0">
            <a:spAutoFit/>
          </a:bodyPr>
          <a:p>
            <a:pPr algn="ctr"/>
            <a:r>
              <a:rPr lang="en-GB" altLang="en-US" sz="3600">
                <a:solidFill>
                  <a:schemeClr val="bg1"/>
                </a:solidFill>
              </a:rPr>
              <a:t>Introduction to MenuConfig:</a:t>
            </a:r>
            <a:endParaRPr lang="en-GB" altLang="en-US" sz="3600">
              <a:solidFill>
                <a:schemeClr val="bg1"/>
              </a:solidFill>
            </a:endParaRPr>
          </a:p>
        </p:txBody>
      </p:sp>
      <p:sp>
        <p:nvSpPr>
          <p:cNvPr id="12" name="Text Box 11"/>
          <p:cNvSpPr txBox="1"/>
          <p:nvPr/>
        </p:nvSpPr>
        <p:spPr>
          <a:xfrm>
            <a:off x="589915" y="1320165"/>
            <a:ext cx="11012170" cy="3107690"/>
          </a:xfrm>
          <a:prstGeom prst="rect">
            <a:avLst/>
          </a:prstGeom>
          <a:noFill/>
        </p:spPr>
        <p:txBody>
          <a:bodyPr wrap="square" rtlCol="0">
            <a:spAutoFit/>
          </a:bodyPr>
          <a:p>
            <a:pPr indent="0" algn="l">
              <a:lnSpc>
                <a:spcPct val="140000"/>
              </a:lnSpc>
              <a:buNone/>
            </a:pPr>
            <a:r>
              <a:rPr lang="en-GB" altLang="en-US" sz="2000">
                <a:solidFill>
                  <a:schemeClr val="bg1"/>
                </a:solidFill>
              </a:rPr>
              <a:t>MenuConfig is simply a configuration interface. You can find many options related to both the build system and esp-idf components. It can be accessed using the menuconfig icon in the status bar</a:t>
            </a:r>
            <a:endParaRPr lang="en-GB" altLang="en-US" sz="2000">
              <a:solidFill>
                <a:schemeClr val="bg1"/>
              </a:solidFill>
            </a:endParaRPr>
          </a:p>
          <a:p>
            <a:pPr indent="0" algn="l">
              <a:lnSpc>
                <a:spcPct val="140000"/>
              </a:lnSpc>
              <a:buNone/>
            </a:pPr>
            <a:r>
              <a:rPr lang="en-GB" altLang="en-US" sz="2000">
                <a:solidFill>
                  <a:schemeClr val="bg1"/>
                </a:solidFill>
              </a:rPr>
              <a:t>One of the things you can with menuconfig is change settings related to the serial monitor of the esp-idf. You can change log settings like log level (default is INFO) or the baudrate (default is 115200)</a:t>
            </a:r>
            <a:endParaRPr lang="en-GB" altLang="en-US" sz="2000">
              <a:solidFill>
                <a:schemeClr val="bg1"/>
              </a:solidFill>
            </a:endParaRPr>
          </a:p>
          <a:p>
            <a:pPr indent="0" algn="l">
              <a:lnSpc>
                <a:spcPct val="140000"/>
              </a:lnSpc>
              <a:buNone/>
            </a:pPr>
            <a:endParaRPr lang="en-GB" altLang="en-US" sz="2000">
              <a:solidFill>
                <a:schemeClr val="bg1"/>
              </a:solidFill>
            </a:endParaRPr>
          </a:p>
        </p:txBody>
      </p:sp>
      <p:pic>
        <p:nvPicPr>
          <p:cNvPr id="9" name="Picture 8"/>
          <p:cNvPicPr>
            <a:picLocks noChangeAspect="1"/>
          </p:cNvPicPr>
          <p:nvPr/>
        </p:nvPicPr>
        <p:blipFill>
          <a:blip r:embed="rId1"/>
          <a:stretch>
            <a:fillRect/>
          </a:stretch>
        </p:blipFill>
        <p:spPr>
          <a:xfrm>
            <a:off x="1896745" y="2200275"/>
            <a:ext cx="683895" cy="523240"/>
          </a:xfrm>
          <a:prstGeom prst="rect">
            <a:avLst/>
          </a:prstGeom>
        </p:spPr>
      </p:pic>
      <p:pic>
        <p:nvPicPr>
          <p:cNvPr id="16" name="Picture 15"/>
          <p:cNvPicPr>
            <a:picLocks noChangeAspect="1"/>
          </p:cNvPicPr>
          <p:nvPr/>
        </p:nvPicPr>
        <p:blipFill>
          <a:blip r:embed="rId2"/>
          <a:stretch>
            <a:fillRect/>
          </a:stretch>
        </p:blipFill>
        <p:spPr>
          <a:xfrm>
            <a:off x="1760220" y="4283075"/>
            <a:ext cx="3779520" cy="1882140"/>
          </a:xfrm>
          <a:prstGeom prst="rect">
            <a:avLst/>
          </a:prstGeom>
        </p:spPr>
      </p:pic>
      <p:pic>
        <p:nvPicPr>
          <p:cNvPr id="18" name="Picture 17"/>
          <p:cNvPicPr>
            <a:picLocks noChangeAspect="1"/>
          </p:cNvPicPr>
          <p:nvPr/>
        </p:nvPicPr>
        <p:blipFill>
          <a:blip r:embed="rId3"/>
          <a:stretch>
            <a:fillRect/>
          </a:stretch>
        </p:blipFill>
        <p:spPr>
          <a:xfrm>
            <a:off x="6280150" y="4609465"/>
            <a:ext cx="3198495" cy="12503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22225" y="493395"/>
            <a:ext cx="12192635" cy="645160"/>
          </a:xfrm>
          <a:prstGeom prst="rect">
            <a:avLst/>
          </a:prstGeom>
          <a:noFill/>
        </p:spPr>
        <p:txBody>
          <a:bodyPr wrap="square" rtlCol="0">
            <a:spAutoFit/>
          </a:bodyPr>
          <a:p>
            <a:pPr algn="ctr"/>
            <a:r>
              <a:rPr lang="en-GB" altLang="en-US" sz="3600">
                <a:solidFill>
                  <a:schemeClr val="bg1"/>
                </a:solidFill>
              </a:rPr>
              <a:t>Introduction to freeRTOS:</a:t>
            </a:r>
            <a:endParaRPr lang="en-GB" altLang="en-US" sz="3600">
              <a:solidFill>
                <a:schemeClr val="bg1"/>
              </a:solidFill>
            </a:endParaRPr>
          </a:p>
        </p:txBody>
      </p:sp>
      <p:sp>
        <p:nvSpPr>
          <p:cNvPr id="12" name="Text Box 11"/>
          <p:cNvSpPr txBox="1"/>
          <p:nvPr/>
        </p:nvSpPr>
        <p:spPr>
          <a:xfrm>
            <a:off x="589915" y="1299845"/>
            <a:ext cx="11012170" cy="4225925"/>
          </a:xfrm>
          <a:prstGeom prst="rect">
            <a:avLst/>
          </a:prstGeom>
          <a:noFill/>
        </p:spPr>
        <p:txBody>
          <a:bodyPr wrap="square" rtlCol="0">
            <a:spAutoFit/>
          </a:bodyPr>
          <a:p>
            <a:pPr indent="0" algn="l">
              <a:lnSpc>
                <a:spcPct val="140000"/>
              </a:lnSpc>
              <a:buNone/>
            </a:pPr>
            <a:r>
              <a:rPr lang="en-GB" altLang="en-US" sz="2400">
                <a:solidFill>
                  <a:schemeClr val="bg1"/>
                </a:solidFill>
              </a:rPr>
              <a:t>freeRTOS is one of the most popular real-time operating systems for embedded systems. It is used in 35 different microcontrollers. An operating system is used to manage the execution of processes and provides the necessary resources to them (memory and cpu-time).</a:t>
            </a:r>
            <a:endParaRPr lang="en-GB" altLang="en-US" sz="2400">
              <a:solidFill>
                <a:schemeClr val="bg1"/>
              </a:solidFill>
            </a:endParaRPr>
          </a:p>
          <a:p>
            <a:pPr indent="0" algn="l">
              <a:lnSpc>
                <a:spcPct val="140000"/>
              </a:lnSpc>
              <a:buNone/>
            </a:pPr>
            <a:r>
              <a:rPr lang="en-GB" altLang="en-US" sz="2400">
                <a:solidFill>
                  <a:schemeClr val="bg1"/>
                </a:solidFill>
              </a:rPr>
              <a:t>One of the benefits of using freeRTOS is the ability of multi-threading in embedded systems. Multi-threading is essentially running two different piece of code (functions) in parallel. They are called tasks with each task have its own priority.</a:t>
            </a:r>
            <a:endParaRPr lang="en-GB" altLang="en-US" sz="240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0" y="4772025"/>
            <a:ext cx="6118860" cy="2085975"/>
            <a:chOff x="0" y="4772025"/>
            <a:chExt cx="6118860" cy="2085975"/>
          </a:xfrm>
        </p:grpSpPr>
        <p:sp>
          <p:nvSpPr>
            <p:cNvPr id="11"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6"/>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 name="组合 2"/>
          <p:cNvGrpSpPr/>
          <p:nvPr/>
        </p:nvGrpSpPr>
        <p:grpSpPr>
          <a:xfrm flipV="1">
            <a:off x="6096000" y="0"/>
            <a:ext cx="6118860" cy="2085975"/>
            <a:chOff x="6073140" y="4772025"/>
            <a:chExt cx="6118860" cy="2085975"/>
          </a:xfrm>
        </p:grpSpPr>
        <p:sp>
          <p:nvSpPr>
            <p:cNvPr id="12"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直角三角形 8"/>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 name="矩形: 圆角 16"/>
          <p:cNvSpPr/>
          <p:nvPr/>
        </p:nvSpPr>
        <p:spPr>
          <a:xfrm>
            <a:off x="5272924" y="1432658"/>
            <a:ext cx="1646153" cy="1576977"/>
          </a:xfrm>
          <a:prstGeom prst="roundRect">
            <a:avLst>
              <a:gd name="adj" fmla="val 163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a:ln>
                  <a:noFill/>
                </a:ln>
                <a:solidFill>
                  <a:srgbClr val="190C25"/>
                </a:solidFill>
                <a:effectLst/>
                <a:uLnTx/>
                <a:uFillTx/>
                <a:cs typeface="+mn-ea"/>
                <a:sym typeface="+mn-lt"/>
              </a:rPr>
              <a:t>0</a:t>
            </a:r>
            <a:r>
              <a:rPr kumimoji="0" lang="en-GB" altLang="en-US" sz="6600" b="0" i="0" u="none" strike="noStrike" kern="1200" cap="none" spc="0" normalizeH="0" baseline="0" noProof="0">
                <a:ln>
                  <a:noFill/>
                </a:ln>
                <a:solidFill>
                  <a:srgbClr val="190C25"/>
                </a:solidFill>
                <a:effectLst/>
                <a:uLnTx/>
                <a:uFillTx/>
                <a:cs typeface="+mn-ea"/>
                <a:sym typeface="+mn-lt"/>
              </a:rPr>
              <a:t>3</a:t>
            </a:r>
            <a:endParaRPr kumimoji="0" lang="en-GB" altLang="en-US" sz="6600" b="0" i="0" u="none" strike="noStrike" kern="1200" cap="none" spc="0" normalizeH="0" baseline="0" noProof="0">
              <a:ln>
                <a:noFill/>
              </a:ln>
              <a:solidFill>
                <a:srgbClr val="190C25"/>
              </a:solidFill>
              <a:effectLst/>
              <a:uLnTx/>
              <a:uFillTx/>
              <a:cs typeface="+mn-ea"/>
              <a:sym typeface="+mn-lt"/>
            </a:endParaRPr>
          </a:p>
        </p:txBody>
      </p:sp>
      <p:sp>
        <p:nvSpPr>
          <p:cNvPr id="14" name="矩形 13"/>
          <p:cNvSpPr/>
          <p:nvPr/>
        </p:nvSpPr>
        <p:spPr>
          <a:xfrm>
            <a:off x="0" y="3261995"/>
            <a:ext cx="12214860" cy="583565"/>
          </a:xfrm>
          <a:prstGeom prst="rect">
            <a:avLst/>
          </a:prstGeom>
        </p:spPr>
        <p:txBody>
          <a:bodyPr wrap="square">
            <a:spAutoFit/>
          </a:bodyPr>
          <a:lstStyle/>
          <a:p>
            <a:pPr algn="ctr"/>
            <a:r>
              <a:rPr lang="en-GB" altLang="en-US" sz="3200" dirty="0">
                <a:solidFill>
                  <a:schemeClr val="bg1"/>
                </a:solidFill>
                <a:latin typeface="Arial" panose="020B0604020202020204" pitchFamily="34" charset="0"/>
                <a:cs typeface="+mn-ea"/>
                <a:sym typeface="+mn-lt"/>
              </a:rPr>
              <a:t>Connecting to WiFi</a:t>
            </a:r>
            <a:endParaRPr lang="en-GB" altLang="en-US" sz="3200" dirty="0">
              <a:solidFill>
                <a:schemeClr val="bg1"/>
              </a:solidFill>
              <a:latin typeface="Arial" panose="020B0604020202020204" pitchFamily="34" charset="0"/>
              <a:cs typeface="+mn-ea"/>
              <a:sym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22225" y="493395"/>
            <a:ext cx="12192635" cy="645160"/>
          </a:xfrm>
          <a:prstGeom prst="rect">
            <a:avLst/>
          </a:prstGeom>
          <a:noFill/>
        </p:spPr>
        <p:txBody>
          <a:bodyPr wrap="square" rtlCol="0">
            <a:spAutoFit/>
          </a:bodyPr>
          <a:p>
            <a:pPr algn="ctr"/>
            <a:r>
              <a:rPr lang="en-GB" altLang="en-US" sz="3600">
                <a:solidFill>
                  <a:schemeClr val="bg1"/>
                </a:solidFill>
              </a:rPr>
              <a:t>Wi-Fi Introduction</a:t>
            </a:r>
            <a:endParaRPr lang="en-GB" altLang="en-US" sz="3600">
              <a:solidFill>
                <a:schemeClr val="bg1"/>
              </a:solidFill>
            </a:endParaRPr>
          </a:p>
        </p:txBody>
      </p:sp>
      <p:sp>
        <p:nvSpPr>
          <p:cNvPr id="12" name="Text Box 11"/>
          <p:cNvSpPr txBox="1"/>
          <p:nvPr/>
        </p:nvSpPr>
        <p:spPr>
          <a:xfrm>
            <a:off x="589915" y="1299845"/>
            <a:ext cx="11012170" cy="1124585"/>
          </a:xfrm>
          <a:prstGeom prst="rect">
            <a:avLst/>
          </a:prstGeom>
          <a:noFill/>
        </p:spPr>
        <p:txBody>
          <a:bodyPr wrap="square" rtlCol="0">
            <a:spAutoFit/>
          </a:bodyPr>
          <a:p>
            <a:pPr indent="0" algn="l">
              <a:lnSpc>
                <a:spcPct val="140000"/>
              </a:lnSpc>
              <a:buNone/>
            </a:pPr>
            <a:r>
              <a:rPr lang="en-GB" altLang="en-US" sz="2400">
                <a:solidFill>
                  <a:schemeClr val="bg1"/>
                </a:solidFill>
              </a:rPr>
              <a:t>Wifi is a family of wireless network protocols, based on the IEEE 802.11 family of standards, allowing nearby digital devices to exchange data by radio waves.</a:t>
            </a:r>
            <a:endParaRPr lang="en-GB" altLang="en-US" sz="2400">
              <a:solidFill>
                <a:schemeClr val="bg1"/>
              </a:solidFill>
            </a:endParaRPr>
          </a:p>
        </p:txBody>
      </p:sp>
      <p:pic>
        <p:nvPicPr>
          <p:cNvPr id="9" name="Picture 8"/>
          <p:cNvPicPr>
            <a:picLocks noChangeAspect="1"/>
          </p:cNvPicPr>
          <p:nvPr/>
        </p:nvPicPr>
        <p:blipFill>
          <a:blip r:embed="rId1"/>
          <a:stretch>
            <a:fillRect/>
          </a:stretch>
        </p:blipFill>
        <p:spPr>
          <a:xfrm>
            <a:off x="3397885" y="2499995"/>
            <a:ext cx="5440680" cy="4297680"/>
          </a:xfrm>
          <a:prstGeom prst="rect">
            <a:avLst/>
          </a:prstGeom>
        </p:spPr>
      </p:pic>
      <p:sp>
        <p:nvSpPr>
          <p:cNvPr id="13" name="Text Box 12"/>
          <p:cNvSpPr txBox="1"/>
          <p:nvPr/>
        </p:nvSpPr>
        <p:spPr>
          <a:xfrm>
            <a:off x="8863330" y="6396355"/>
            <a:ext cx="3351530" cy="368300"/>
          </a:xfrm>
          <a:prstGeom prst="rect">
            <a:avLst/>
          </a:prstGeom>
          <a:noFill/>
        </p:spPr>
        <p:txBody>
          <a:bodyPr wrap="square" rtlCol="0">
            <a:spAutoFit/>
          </a:bodyPr>
          <a:p>
            <a:r>
              <a:rPr lang="en-GB" altLang="en-US">
                <a:solidFill>
                  <a:schemeClr val="bg1"/>
                </a:solidFill>
              </a:rPr>
              <a:t>Check Wikipedia for more</a:t>
            </a:r>
            <a:endParaRPr lang="en-GB" altLang="en-US">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22225" y="493395"/>
            <a:ext cx="12192635" cy="645160"/>
          </a:xfrm>
          <a:prstGeom prst="rect">
            <a:avLst/>
          </a:prstGeom>
          <a:noFill/>
        </p:spPr>
        <p:txBody>
          <a:bodyPr wrap="square" rtlCol="0">
            <a:spAutoFit/>
          </a:bodyPr>
          <a:p>
            <a:pPr algn="ctr"/>
            <a:r>
              <a:rPr lang="en-GB" altLang="en-US" sz="3600">
                <a:solidFill>
                  <a:schemeClr val="bg1"/>
                </a:solidFill>
              </a:rPr>
              <a:t>WiFi Operating mode </a:t>
            </a:r>
            <a:endParaRPr lang="en-GB" altLang="en-US" sz="3600">
              <a:solidFill>
                <a:schemeClr val="bg1"/>
              </a:solidFill>
            </a:endParaRPr>
          </a:p>
        </p:txBody>
      </p:sp>
      <p:pic>
        <p:nvPicPr>
          <p:cNvPr id="13" name="Picture 12" descr="esp32-station"/>
          <p:cNvPicPr>
            <a:picLocks noChangeAspect="1"/>
          </p:cNvPicPr>
          <p:nvPr/>
        </p:nvPicPr>
        <p:blipFill>
          <a:blip r:embed="rId1"/>
          <a:stretch>
            <a:fillRect/>
          </a:stretch>
        </p:blipFill>
        <p:spPr>
          <a:xfrm>
            <a:off x="1057275" y="2221230"/>
            <a:ext cx="5401310" cy="2713990"/>
          </a:xfrm>
          <a:prstGeom prst="rect">
            <a:avLst/>
          </a:prstGeom>
        </p:spPr>
      </p:pic>
      <p:pic>
        <p:nvPicPr>
          <p:cNvPr id="14" name="Picture 13" descr="access-point"/>
          <p:cNvPicPr>
            <a:picLocks noChangeAspect="1"/>
          </p:cNvPicPr>
          <p:nvPr/>
        </p:nvPicPr>
        <p:blipFill>
          <a:blip r:embed="rId2"/>
          <a:stretch>
            <a:fillRect/>
          </a:stretch>
        </p:blipFill>
        <p:spPr>
          <a:xfrm>
            <a:off x="6464300" y="2221230"/>
            <a:ext cx="4618990" cy="2713990"/>
          </a:xfrm>
          <a:prstGeom prst="rect">
            <a:avLst/>
          </a:prstGeom>
        </p:spPr>
      </p:pic>
      <p:sp>
        <p:nvSpPr>
          <p:cNvPr id="15" name="Text Box 14"/>
          <p:cNvSpPr txBox="1"/>
          <p:nvPr/>
        </p:nvSpPr>
        <p:spPr>
          <a:xfrm>
            <a:off x="3053080" y="1626235"/>
            <a:ext cx="1420495" cy="460375"/>
          </a:xfrm>
          <a:prstGeom prst="rect">
            <a:avLst/>
          </a:prstGeom>
          <a:solidFill>
            <a:schemeClr val="bg1"/>
          </a:solidFill>
        </p:spPr>
        <p:txBody>
          <a:bodyPr wrap="square" rtlCol="0">
            <a:spAutoFit/>
          </a:bodyPr>
          <a:p>
            <a:pPr algn="ctr"/>
            <a:r>
              <a:rPr lang="en-GB" altLang="en-US" sz="2400" b="1"/>
              <a:t>Station</a:t>
            </a:r>
            <a:endParaRPr lang="en-GB" altLang="en-US" sz="2400" b="1"/>
          </a:p>
        </p:txBody>
      </p:sp>
      <p:sp>
        <p:nvSpPr>
          <p:cNvPr id="16" name="Text Box 15"/>
          <p:cNvSpPr txBox="1"/>
          <p:nvPr/>
        </p:nvSpPr>
        <p:spPr>
          <a:xfrm>
            <a:off x="7646670" y="1626235"/>
            <a:ext cx="1299845" cy="460375"/>
          </a:xfrm>
          <a:prstGeom prst="rect">
            <a:avLst/>
          </a:prstGeom>
          <a:solidFill>
            <a:schemeClr val="bg1"/>
          </a:solidFill>
        </p:spPr>
        <p:txBody>
          <a:bodyPr wrap="square" rtlCol="0">
            <a:spAutoFit/>
          </a:bodyPr>
          <a:p>
            <a:pPr algn="ctr"/>
            <a:r>
              <a:rPr lang="en-GB" altLang="en-US" sz="2400" b="1"/>
              <a:t>softAP</a:t>
            </a:r>
            <a:endParaRPr lang="en-GB" altLang="en-US" sz="2400" b="1"/>
          </a:p>
        </p:txBody>
      </p:sp>
      <p:sp>
        <p:nvSpPr>
          <p:cNvPr id="17" name="Rectangles 16"/>
          <p:cNvSpPr/>
          <p:nvPr/>
        </p:nvSpPr>
        <p:spPr>
          <a:xfrm>
            <a:off x="1624330" y="4104640"/>
            <a:ext cx="984885" cy="137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
        <p:nvSpPr>
          <p:cNvPr id="18" name="Rectangles 17"/>
          <p:cNvSpPr/>
          <p:nvPr/>
        </p:nvSpPr>
        <p:spPr>
          <a:xfrm>
            <a:off x="7078980" y="4199255"/>
            <a:ext cx="984885" cy="1797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635" y="743585"/>
            <a:ext cx="12192635" cy="645160"/>
          </a:xfrm>
          <a:prstGeom prst="rect">
            <a:avLst/>
          </a:prstGeom>
          <a:noFill/>
        </p:spPr>
        <p:txBody>
          <a:bodyPr wrap="square" rtlCol="0">
            <a:spAutoFit/>
          </a:bodyPr>
          <a:p>
            <a:pPr algn="ctr"/>
            <a:r>
              <a:rPr lang="en-GB" altLang="en-US" sz="3600">
                <a:solidFill>
                  <a:schemeClr val="bg1"/>
                </a:solidFill>
              </a:rPr>
              <a:t>WiFi Station Example</a:t>
            </a:r>
            <a:endParaRPr lang="en-GB" altLang="en-US" sz="3600">
              <a:solidFill>
                <a:schemeClr val="bg1"/>
              </a:solidFill>
            </a:endParaRPr>
          </a:p>
        </p:txBody>
      </p:sp>
      <p:sp>
        <p:nvSpPr>
          <p:cNvPr id="12" name="Text Box 11"/>
          <p:cNvSpPr txBox="1"/>
          <p:nvPr/>
        </p:nvSpPr>
        <p:spPr>
          <a:xfrm>
            <a:off x="885190" y="2021840"/>
            <a:ext cx="10420985" cy="2861310"/>
          </a:xfrm>
          <a:prstGeom prst="rect">
            <a:avLst/>
          </a:prstGeom>
          <a:noFill/>
        </p:spPr>
        <p:txBody>
          <a:bodyPr wrap="square" rtlCol="0">
            <a:spAutoFit/>
          </a:bodyPr>
          <a:p>
            <a:pPr marL="457200" indent="-457200" algn="l">
              <a:lnSpc>
                <a:spcPct val="250000"/>
              </a:lnSpc>
              <a:buFont typeface="Arial" panose="020B0604020202020204" pitchFamily="34" charset="0"/>
              <a:buAutoNum type="arabicPeriod"/>
            </a:pPr>
            <a:r>
              <a:rPr lang="en-GB" altLang="en-US" sz="2400">
                <a:solidFill>
                  <a:schemeClr val="bg1"/>
                </a:solidFill>
                <a:sym typeface="+mn-ea"/>
              </a:rPr>
              <a:t>F1 or CTRL+Shift+P and search for “new project”</a:t>
            </a:r>
            <a:endParaRPr lang="en-GB" altLang="en-US" sz="2400">
              <a:solidFill>
                <a:schemeClr val="bg1"/>
              </a:solidFill>
              <a:sym typeface="+mn-ea"/>
            </a:endParaRPr>
          </a:p>
          <a:p>
            <a:pPr marL="457200" indent="-457200" algn="l">
              <a:lnSpc>
                <a:spcPct val="250000"/>
              </a:lnSpc>
              <a:buFont typeface="Arial" panose="020B0604020202020204" pitchFamily="34" charset="0"/>
              <a:buAutoNum type="arabicPeriod"/>
            </a:pPr>
            <a:r>
              <a:rPr lang="en-GB" altLang="en-US" sz="2400">
                <a:solidFill>
                  <a:schemeClr val="bg1"/>
                </a:solidFill>
              </a:rPr>
              <a:t>Set project name and directory then choose template</a:t>
            </a:r>
            <a:endParaRPr lang="en-GB" altLang="en-US" sz="2400">
              <a:solidFill>
                <a:schemeClr val="bg1"/>
              </a:solidFill>
            </a:endParaRPr>
          </a:p>
          <a:p>
            <a:pPr marL="457200" indent="-457200" algn="l">
              <a:lnSpc>
                <a:spcPct val="250000"/>
              </a:lnSpc>
              <a:buFont typeface="Arial" panose="020B0604020202020204" pitchFamily="34" charset="0"/>
              <a:buAutoNum type="arabicPeriod"/>
            </a:pPr>
            <a:r>
              <a:rPr lang="en-GB" altLang="en-US" sz="2400">
                <a:solidFill>
                  <a:schemeClr val="bg1"/>
                </a:solidFill>
              </a:rPr>
              <a:t>Pick the “station” example as your project template</a:t>
            </a:r>
            <a:endParaRPr lang="en-GB" altLang="en-US" sz="240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635" y="743585"/>
            <a:ext cx="12192635" cy="645160"/>
          </a:xfrm>
          <a:prstGeom prst="rect">
            <a:avLst/>
          </a:prstGeom>
          <a:noFill/>
        </p:spPr>
        <p:txBody>
          <a:bodyPr wrap="square" rtlCol="0">
            <a:spAutoFit/>
          </a:bodyPr>
          <a:p>
            <a:pPr algn="ctr"/>
            <a:r>
              <a:rPr lang="en-GB" altLang="en-US" sz="3600">
                <a:solidFill>
                  <a:schemeClr val="bg1"/>
                </a:solidFill>
              </a:rPr>
              <a:t>WiFi softAP Example</a:t>
            </a:r>
            <a:endParaRPr lang="en-GB" altLang="en-US" sz="3600">
              <a:solidFill>
                <a:schemeClr val="bg1"/>
              </a:solidFill>
            </a:endParaRPr>
          </a:p>
        </p:txBody>
      </p:sp>
      <p:sp>
        <p:nvSpPr>
          <p:cNvPr id="12" name="Text Box 11"/>
          <p:cNvSpPr txBox="1"/>
          <p:nvPr/>
        </p:nvSpPr>
        <p:spPr>
          <a:xfrm>
            <a:off x="885190" y="2021840"/>
            <a:ext cx="10420985" cy="2861310"/>
          </a:xfrm>
          <a:prstGeom prst="rect">
            <a:avLst/>
          </a:prstGeom>
          <a:noFill/>
        </p:spPr>
        <p:txBody>
          <a:bodyPr wrap="square" rtlCol="0">
            <a:spAutoFit/>
          </a:bodyPr>
          <a:p>
            <a:pPr marL="457200" indent="-457200" algn="l">
              <a:lnSpc>
                <a:spcPct val="250000"/>
              </a:lnSpc>
              <a:buFont typeface="Arial" panose="020B0604020202020204" pitchFamily="34" charset="0"/>
              <a:buAutoNum type="arabicPeriod"/>
            </a:pPr>
            <a:r>
              <a:rPr lang="en-GB" altLang="en-US" sz="2400">
                <a:solidFill>
                  <a:schemeClr val="bg1"/>
                </a:solidFill>
                <a:sym typeface="+mn-ea"/>
              </a:rPr>
              <a:t>F1 or CTRL+Shift+P and search for “new project”</a:t>
            </a:r>
            <a:endParaRPr lang="en-GB" altLang="en-US" sz="2400">
              <a:solidFill>
                <a:schemeClr val="bg1"/>
              </a:solidFill>
              <a:sym typeface="+mn-ea"/>
            </a:endParaRPr>
          </a:p>
          <a:p>
            <a:pPr marL="457200" indent="-457200" algn="l">
              <a:lnSpc>
                <a:spcPct val="250000"/>
              </a:lnSpc>
              <a:buFont typeface="Arial" panose="020B0604020202020204" pitchFamily="34" charset="0"/>
              <a:buAutoNum type="arabicPeriod"/>
            </a:pPr>
            <a:r>
              <a:rPr lang="en-GB" altLang="en-US" sz="2400">
                <a:solidFill>
                  <a:schemeClr val="bg1"/>
                </a:solidFill>
              </a:rPr>
              <a:t>Set project name and directory then choose template</a:t>
            </a:r>
            <a:endParaRPr lang="en-GB" altLang="en-US" sz="2400">
              <a:solidFill>
                <a:schemeClr val="bg1"/>
              </a:solidFill>
            </a:endParaRPr>
          </a:p>
          <a:p>
            <a:pPr marL="457200" indent="-457200" algn="l">
              <a:lnSpc>
                <a:spcPct val="250000"/>
              </a:lnSpc>
              <a:buFont typeface="Arial" panose="020B0604020202020204" pitchFamily="34" charset="0"/>
              <a:buAutoNum type="arabicPeriod"/>
            </a:pPr>
            <a:r>
              <a:rPr lang="en-GB" altLang="en-US" sz="2400">
                <a:solidFill>
                  <a:schemeClr val="bg1"/>
                </a:solidFill>
              </a:rPr>
              <a:t>Pick the “softAP” example as your project template</a:t>
            </a:r>
            <a:endParaRPr lang="en-GB" altLang="en-US" sz="240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635" y="743585"/>
            <a:ext cx="12192635" cy="645160"/>
          </a:xfrm>
          <a:prstGeom prst="rect">
            <a:avLst/>
          </a:prstGeom>
          <a:noFill/>
        </p:spPr>
        <p:txBody>
          <a:bodyPr wrap="square" rtlCol="0">
            <a:spAutoFit/>
          </a:bodyPr>
          <a:p>
            <a:pPr algn="ctr"/>
            <a:r>
              <a:rPr lang="en-GB" altLang="en-US" sz="3600">
                <a:solidFill>
                  <a:schemeClr val="bg1"/>
                </a:solidFill>
              </a:rPr>
              <a:t>WiFi Events</a:t>
            </a:r>
            <a:endParaRPr lang="en-GB" altLang="en-US" sz="3600">
              <a:solidFill>
                <a:schemeClr val="bg1"/>
              </a:solidFill>
            </a:endParaRPr>
          </a:p>
        </p:txBody>
      </p:sp>
      <p:sp>
        <p:nvSpPr>
          <p:cNvPr id="11" name="Rectangles 10"/>
          <p:cNvSpPr/>
          <p:nvPr/>
        </p:nvSpPr>
        <p:spPr>
          <a:xfrm>
            <a:off x="2621915" y="2011045"/>
            <a:ext cx="6776720" cy="3159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ltLang="en-US"/>
          </a:p>
        </p:txBody>
      </p:sp>
      <p:pic>
        <p:nvPicPr>
          <p:cNvPr id="13" name="Picture 12" descr="blockdiag-e8d478be8cf61f2589affcf98a2cde2891d3dd26"/>
          <p:cNvPicPr>
            <a:picLocks noChangeAspect="1"/>
          </p:cNvPicPr>
          <p:nvPr/>
        </p:nvPicPr>
        <p:blipFill>
          <a:blip r:embed="rId1"/>
          <a:stretch>
            <a:fillRect/>
          </a:stretch>
        </p:blipFill>
        <p:spPr>
          <a:xfrm>
            <a:off x="1719580" y="1851660"/>
            <a:ext cx="8580755" cy="34791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0" y="4772025"/>
            <a:ext cx="6118860" cy="2085975"/>
            <a:chOff x="0" y="4772025"/>
            <a:chExt cx="6118860" cy="2085975"/>
          </a:xfrm>
        </p:grpSpPr>
        <p:sp>
          <p:nvSpPr>
            <p:cNvPr id="11"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6"/>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 name="组合 2"/>
          <p:cNvGrpSpPr/>
          <p:nvPr/>
        </p:nvGrpSpPr>
        <p:grpSpPr>
          <a:xfrm flipV="1">
            <a:off x="6096000" y="0"/>
            <a:ext cx="6118860" cy="2085975"/>
            <a:chOff x="6073140" y="4772025"/>
            <a:chExt cx="6118860" cy="2085975"/>
          </a:xfrm>
        </p:grpSpPr>
        <p:sp>
          <p:nvSpPr>
            <p:cNvPr id="12"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直角三角形 8"/>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 name="矩形: 圆角 16"/>
          <p:cNvSpPr/>
          <p:nvPr/>
        </p:nvSpPr>
        <p:spPr>
          <a:xfrm>
            <a:off x="5272924" y="1432658"/>
            <a:ext cx="1646153" cy="1576977"/>
          </a:xfrm>
          <a:prstGeom prst="roundRect">
            <a:avLst>
              <a:gd name="adj" fmla="val 163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a:ln>
                  <a:noFill/>
                </a:ln>
                <a:solidFill>
                  <a:srgbClr val="190C25"/>
                </a:solidFill>
                <a:effectLst/>
                <a:uLnTx/>
                <a:uFillTx/>
                <a:cs typeface="+mn-ea"/>
                <a:sym typeface="+mn-lt"/>
              </a:rPr>
              <a:t>0</a:t>
            </a:r>
            <a:r>
              <a:rPr kumimoji="0" lang="en-GB" altLang="en-US" sz="6600" b="0" i="0" u="none" strike="noStrike" kern="1200" cap="none" spc="0" normalizeH="0" baseline="0" noProof="0">
                <a:ln>
                  <a:noFill/>
                </a:ln>
                <a:solidFill>
                  <a:srgbClr val="190C25"/>
                </a:solidFill>
                <a:effectLst/>
                <a:uLnTx/>
                <a:uFillTx/>
                <a:cs typeface="+mn-ea"/>
                <a:sym typeface="+mn-lt"/>
              </a:rPr>
              <a:t>4</a:t>
            </a:r>
            <a:endParaRPr kumimoji="0" lang="en-GB" altLang="en-US" sz="6600" b="0" i="0" u="none" strike="noStrike" kern="1200" cap="none" spc="0" normalizeH="0" baseline="0" noProof="0">
              <a:ln>
                <a:noFill/>
              </a:ln>
              <a:solidFill>
                <a:srgbClr val="190C25"/>
              </a:solidFill>
              <a:effectLst/>
              <a:uLnTx/>
              <a:uFillTx/>
              <a:cs typeface="+mn-ea"/>
              <a:sym typeface="+mn-lt"/>
            </a:endParaRPr>
          </a:p>
        </p:txBody>
      </p:sp>
      <p:sp>
        <p:nvSpPr>
          <p:cNvPr id="14" name="矩形 13"/>
          <p:cNvSpPr/>
          <p:nvPr/>
        </p:nvSpPr>
        <p:spPr>
          <a:xfrm>
            <a:off x="0" y="3261995"/>
            <a:ext cx="12214860" cy="583565"/>
          </a:xfrm>
          <a:prstGeom prst="rect">
            <a:avLst/>
          </a:prstGeom>
        </p:spPr>
        <p:txBody>
          <a:bodyPr wrap="square">
            <a:spAutoFit/>
          </a:bodyPr>
          <a:lstStyle/>
          <a:p>
            <a:pPr algn="ctr"/>
            <a:r>
              <a:rPr lang="en-GB" altLang="en-US" sz="3200" dirty="0">
                <a:solidFill>
                  <a:schemeClr val="bg1"/>
                </a:solidFill>
                <a:latin typeface="Arial" panose="020B0604020202020204" pitchFamily="34" charset="0"/>
                <a:cs typeface="+mn-ea"/>
                <a:sym typeface="+mn-lt"/>
              </a:rPr>
              <a:t>TCP/IP</a:t>
            </a:r>
            <a:endParaRPr lang="en-GB" altLang="en-US" sz="3200" dirty="0">
              <a:solidFill>
                <a:schemeClr val="bg1"/>
              </a:solidFill>
              <a:latin typeface="Arial" panose="020B0604020202020204" pitchFamily="34" charset="0"/>
              <a:cs typeface="+mn-ea"/>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6"/>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直角三角形 8"/>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圆角 21"/>
          <p:cNvSpPr/>
          <p:nvPr/>
        </p:nvSpPr>
        <p:spPr>
          <a:xfrm>
            <a:off x="3400776" y="1856234"/>
            <a:ext cx="737502" cy="706510"/>
          </a:xfrm>
          <a:prstGeom prst="roundRect">
            <a:avLst>
              <a:gd name="adj" fmla="val 163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rgbClr val="190C25"/>
                </a:solidFill>
                <a:effectLst/>
                <a:uLnTx/>
                <a:uFillTx/>
                <a:cs typeface="+mn-ea"/>
                <a:sym typeface="+mn-lt"/>
              </a:rPr>
              <a:t>01</a:t>
            </a:r>
            <a:endParaRPr kumimoji="0" lang="zh-CN" altLang="en-US" sz="2800" b="0" i="0" u="none" strike="noStrike" kern="1200" cap="none" spc="0" normalizeH="0" baseline="0" noProof="0">
              <a:ln>
                <a:noFill/>
              </a:ln>
              <a:solidFill>
                <a:srgbClr val="190C25"/>
              </a:solidFill>
              <a:effectLst/>
              <a:uLnTx/>
              <a:uFillTx/>
              <a:cs typeface="+mn-ea"/>
              <a:sym typeface="+mn-lt"/>
            </a:endParaRPr>
          </a:p>
        </p:txBody>
      </p:sp>
      <p:sp>
        <p:nvSpPr>
          <p:cNvPr id="25" name="矩形: 圆角 24"/>
          <p:cNvSpPr/>
          <p:nvPr/>
        </p:nvSpPr>
        <p:spPr>
          <a:xfrm>
            <a:off x="3401230" y="2817624"/>
            <a:ext cx="737502" cy="706510"/>
          </a:xfrm>
          <a:prstGeom prst="roundRect">
            <a:avLst>
              <a:gd name="adj" fmla="val 163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rgbClr val="190C25"/>
                </a:solidFill>
                <a:effectLst/>
                <a:uLnTx/>
                <a:uFillTx/>
                <a:cs typeface="+mn-ea"/>
                <a:sym typeface="+mn-lt"/>
              </a:rPr>
              <a:t>02</a:t>
            </a:r>
            <a:endParaRPr kumimoji="0" lang="zh-CN" altLang="en-US" sz="2800" b="0" i="0" u="none" strike="noStrike" kern="1200" cap="none" spc="0" normalizeH="0" baseline="0" noProof="0">
              <a:ln>
                <a:noFill/>
              </a:ln>
              <a:solidFill>
                <a:srgbClr val="190C25"/>
              </a:solidFill>
              <a:effectLst/>
              <a:uLnTx/>
              <a:uFillTx/>
              <a:cs typeface="+mn-ea"/>
              <a:sym typeface="+mn-lt"/>
            </a:endParaRPr>
          </a:p>
        </p:txBody>
      </p:sp>
      <p:sp>
        <p:nvSpPr>
          <p:cNvPr id="28" name="矩形: 圆角 27"/>
          <p:cNvSpPr/>
          <p:nvPr/>
        </p:nvSpPr>
        <p:spPr>
          <a:xfrm>
            <a:off x="3401411" y="3778547"/>
            <a:ext cx="737502" cy="706510"/>
          </a:xfrm>
          <a:prstGeom prst="roundRect">
            <a:avLst>
              <a:gd name="adj" fmla="val 163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rgbClr val="190C25"/>
                </a:solidFill>
                <a:effectLst/>
                <a:uLnTx/>
                <a:uFillTx/>
                <a:cs typeface="+mn-ea"/>
                <a:sym typeface="+mn-lt"/>
              </a:rPr>
              <a:t>03</a:t>
            </a:r>
            <a:endParaRPr kumimoji="0" lang="zh-CN" altLang="en-US" sz="2800" b="0" i="0" u="none" strike="noStrike" kern="1200" cap="none" spc="0" normalizeH="0" baseline="0" noProof="0">
              <a:ln>
                <a:noFill/>
              </a:ln>
              <a:solidFill>
                <a:srgbClr val="190C25"/>
              </a:solidFill>
              <a:effectLst/>
              <a:uLnTx/>
              <a:uFillTx/>
              <a:cs typeface="+mn-ea"/>
              <a:sym typeface="+mn-lt"/>
            </a:endParaRPr>
          </a:p>
        </p:txBody>
      </p:sp>
      <p:sp>
        <p:nvSpPr>
          <p:cNvPr id="31" name="矩形: 圆角 30"/>
          <p:cNvSpPr/>
          <p:nvPr/>
        </p:nvSpPr>
        <p:spPr>
          <a:xfrm>
            <a:off x="3401865" y="4739302"/>
            <a:ext cx="737502" cy="706510"/>
          </a:xfrm>
          <a:prstGeom prst="roundRect">
            <a:avLst>
              <a:gd name="adj" fmla="val 163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rgbClr val="190C25"/>
                </a:solidFill>
                <a:effectLst/>
                <a:uLnTx/>
                <a:uFillTx/>
                <a:cs typeface="+mn-ea"/>
                <a:sym typeface="+mn-lt"/>
              </a:rPr>
              <a:t>04</a:t>
            </a:r>
            <a:endParaRPr kumimoji="0" lang="zh-CN" altLang="en-US" sz="2800" b="0" i="0" u="none" strike="noStrike" kern="1200" cap="none" spc="0" normalizeH="0" baseline="0" noProof="0">
              <a:ln>
                <a:noFill/>
              </a:ln>
              <a:solidFill>
                <a:srgbClr val="190C25"/>
              </a:solidFill>
              <a:effectLst/>
              <a:uLnTx/>
              <a:uFillTx/>
              <a:cs typeface="+mn-ea"/>
              <a:sym typeface="+mn-lt"/>
            </a:endParaRPr>
          </a:p>
        </p:txBody>
      </p:sp>
      <p:sp>
        <p:nvSpPr>
          <p:cNvPr id="5" name="矩形 4"/>
          <p:cNvSpPr/>
          <p:nvPr/>
        </p:nvSpPr>
        <p:spPr>
          <a:xfrm>
            <a:off x="4138304" y="132230"/>
            <a:ext cx="3915393" cy="139337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4737968" y="547476"/>
            <a:ext cx="2716065" cy="584775"/>
          </a:xfrm>
          <a:prstGeom prst="rect">
            <a:avLst/>
          </a:prstGeom>
          <a:noFill/>
        </p:spPr>
        <p:txBody>
          <a:bodyPr wrap="square" rtlCol="0">
            <a:spAutoFit/>
          </a:bodyPr>
          <a:lstStyle/>
          <a:p>
            <a:pPr algn="ctr"/>
            <a:r>
              <a:rPr lang="en-US" altLang="zh-CN" sz="3200" b="1" dirty="0">
                <a:solidFill>
                  <a:schemeClr val="bg1"/>
                </a:solidFill>
                <a:latin typeface="Arial" panose="020B0604020202020204" pitchFamily="34" charset="0"/>
                <a:cs typeface="+mn-ea"/>
                <a:sym typeface="+mn-lt"/>
              </a:rPr>
              <a:t>CONTENTS</a:t>
            </a:r>
            <a:endParaRPr lang="zh-CN" altLang="en-US" sz="3200" b="1" dirty="0">
              <a:solidFill>
                <a:schemeClr val="bg1"/>
              </a:solidFill>
              <a:latin typeface="Arial" panose="020B0604020202020204" pitchFamily="34" charset="0"/>
              <a:cs typeface="+mn-ea"/>
              <a:sym typeface="+mn-lt"/>
            </a:endParaRPr>
          </a:p>
        </p:txBody>
      </p:sp>
      <p:sp>
        <p:nvSpPr>
          <p:cNvPr id="18" name="矩形 17"/>
          <p:cNvSpPr/>
          <p:nvPr/>
        </p:nvSpPr>
        <p:spPr>
          <a:xfrm>
            <a:off x="4352925" y="1978660"/>
            <a:ext cx="4448175" cy="460375"/>
          </a:xfrm>
          <a:prstGeom prst="rect">
            <a:avLst/>
          </a:prstGeom>
        </p:spPr>
        <p:txBody>
          <a:bodyPr wrap="square">
            <a:spAutoFit/>
          </a:bodyPr>
          <a:lstStyle/>
          <a:p>
            <a:r>
              <a:rPr lang="en-GB" altLang="de-DE" sz="2400" dirty="0">
                <a:solidFill>
                  <a:schemeClr val="bg1"/>
                </a:solidFill>
                <a:latin typeface="Arial" panose="020B0604020202020204" pitchFamily="34" charset="0"/>
                <a:ea typeface="Microsoft YaHei" panose="020B0503020204020204" charset="-122"/>
                <a:cs typeface="Arial" panose="020B0604020202020204" pitchFamily="34" charset="0"/>
                <a:sym typeface="+mn-ea"/>
              </a:rPr>
              <a:t>Getting started with ESP32</a:t>
            </a:r>
            <a:endParaRPr lang="en-GB" altLang="en-US" sz="2400" dirty="0">
              <a:solidFill>
                <a:schemeClr val="bg1"/>
              </a:solidFill>
              <a:latin typeface="Arial" panose="020B0604020202020204" pitchFamily="34" charset="0"/>
              <a:cs typeface="Arial" panose="020B0604020202020204" pitchFamily="34" charset="0"/>
              <a:sym typeface="+mn-lt"/>
            </a:endParaRPr>
          </a:p>
        </p:txBody>
      </p:sp>
      <p:sp>
        <p:nvSpPr>
          <p:cNvPr id="19" name="矩形 18"/>
          <p:cNvSpPr/>
          <p:nvPr/>
        </p:nvSpPr>
        <p:spPr>
          <a:xfrm>
            <a:off x="4353560" y="3900805"/>
            <a:ext cx="4448175" cy="460375"/>
          </a:xfrm>
          <a:prstGeom prst="rect">
            <a:avLst/>
          </a:prstGeom>
        </p:spPr>
        <p:txBody>
          <a:bodyPr wrap="square">
            <a:spAutoFit/>
          </a:bodyPr>
          <a:lstStyle/>
          <a:p>
            <a:r>
              <a:rPr lang="en-GB" altLang="en-US" sz="2400" dirty="0">
                <a:solidFill>
                  <a:schemeClr val="bg1"/>
                </a:solidFill>
                <a:latin typeface="Arial" panose="020B0604020202020204" pitchFamily="34" charset="0"/>
                <a:cs typeface="+mn-ea"/>
                <a:sym typeface="+mn-lt"/>
              </a:rPr>
              <a:t>Connecting to WiFi</a:t>
            </a:r>
            <a:endParaRPr lang="en-GB" altLang="en-US" sz="2400" dirty="0">
              <a:solidFill>
                <a:schemeClr val="bg1"/>
              </a:solidFill>
              <a:latin typeface="Arial" panose="020B0604020202020204" pitchFamily="34" charset="0"/>
              <a:cs typeface="+mn-ea"/>
              <a:sym typeface="+mn-lt"/>
            </a:endParaRPr>
          </a:p>
        </p:txBody>
      </p:sp>
      <p:sp>
        <p:nvSpPr>
          <p:cNvPr id="20" name="矩形 19"/>
          <p:cNvSpPr/>
          <p:nvPr/>
        </p:nvSpPr>
        <p:spPr>
          <a:xfrm>
            <a:off x="4352290" y="2940050"/>
            <a:ext cx="3665220" cy="460375"/>
          </a:xfrm>
          <a:prstGeom prst="rect">
            <a:avLst/>
          </a:prstGeom>
        </p:spPr>
        <p:txBody>
          <a:bodyPr wrap="square">
            <a:spAutoFit/>
          </a:bodyPr>
          <a:lstStyle/>
          <a:p>
            <a:r>
              <a:rPr lang="en-GB" altLang="zh-CN" sz="2400" dirty="0">
                <a:solidFill>
                  <a:schemeClr val="bg1"/>
                </a:solidFill>
                <a:latin typeface="Arial" panose="020B0604020202020204" pitchFamily="34" charset="0"/>
                <a:cs typeface="+mn-ea"/>
                <a:sym typeface="+mn-lt"/>
              </a:rPr>
              <a:t>Getting used to ESP-IDF</a:t>
            </a:r>
            <a:endParaRPr lang="en-GB" altLang="zh-CN" sz="2400" dirty="0">
              <a:solidFill>
                <a:schemeClr val="bg1"/>
              </a:solidFill>
              <a:latin typeface="Arial" panose="020B0604020202020204" pitchFamily="34" charset="0"/>
              <a:cs typeface="+mn-ea"/>
              <a:sym typeface="+mn-lt"/>
            </a:endParaRPr>
          </a:p>
        </p:txBody>
      </p:sp>
      <p:sp>
        <p:nvSpPr>
          <p:cNvPr id="21" name="矩形 20"/>
          <p:cNvSpPr/>
          <p:nvPr/>
        </p:nvSpPr>
        <p:spPr>
          <a:xfrm>
            <a:off x="4352290" y="4861560"/>
            <a:ext cx="3442970" cy="460375"/>
          </a:xfrm>
          <a:prstGeom prst="rect">
            <a:avLst/>
          </a:prstGeom>
        </p:spPr>
        <p:txBody>
          <a:bodyPr wrap="square">
            <a:spAutoFit/>
          </a:bodyPr>
          <a:lstStyle/>
          <a:p>
            <a:r>
              <a:rPr lang="en-GB" altLang="en-US" sz="2400" dirty="0">
                <a:solidFill>
                  <a:schemeClr val="bg1"/>
                </a:solidFill>
                <a:latin typeface="Arial" panose="020B0604020202020204" pitchFamily="34" charset="0"/>
                <a:cs typeface="+mn-ea"/>
                <a:sym typeface="+mn-lt"/>
              </a:rPr>
              <a:t>TCP/IP sockets </a:t>
            </a:r>
            <a:endParaRPr lang="en-GB" altLang="en-US" sz="2400" dirty="0">
              <a:solidFill>
                <a:schemeClr val="bg1"/>
              </a:solidFill>
              <a:latin typeface="Arial" panose="020B0604020202020204" pitchFamily="34" charset="0"/>
              <a:cs typeface="+mn-ea"/>
              <a:sym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22225" y="493395"/>
            <a:ext cx="12192635" cy="645160"/>
          </a:xfrm>
          <a:prstGeom prst="rect">
            <a:avLst/>
          </a:prstGeom>
          <a:noFill/>
        </p:spPr>
        <p:txBody>
          <a:bodyPr wrap="square" rtlCol="0">
            <a:spAutoFit/>
          </a:bodyPr>
          <a:p>
            <a:pPr algn="ctr"/>
            <a:r>
              <a:rPr lang="en-GB" altLang="en-US" sz="3600">
                <a:solidFill>
                  <a:schemeClr val="bg1"/>
                </a:solidFill>
              </a:rPr>
              <a:t>TCP/IP</a:t>
            </a:r>
            <a:endParaRPr lang="en-GB" altLang="en-US" sz="3600">
              <a:solidFill>
                <a:schemeClr val="bg1"/>
              </a:solidFill>
            </a:endParaRPr>
          </a:p>
        </p:txBody>
      </p:sp>
      <p:sp>
        <p:nvSpPr>
          <p:cNvPr id="12" name="Text Box 11"/>
          <p:cNvSpPr txBox="1"/>
          <p:nvPr/>
        </p:nvSpPr>
        <p:spPr>
          <a:xfrm>
            <a:off x="589915" y="1299845"/>
            <a:ext cx="7374890" cy="4742815"/>
          </a:xfrm>
          <a:prstGeom prst="rect">
            <a:avLst/>
          </a:prstGeom>
          <a:noFill/>
        </p:spPr>
        <p:txBody>
          <a:bodyPr wrap="square" rtlCol="0">
            <a:spAutoFit/>
          </a:bodyPr>
          <a:p>
            <a:pPr indent="0" algn="l">
              <a:lnSpc>
                <a:spcPct val="140000"/>
              </a:lnSpc>
              <a:buNone/>
            </a:pPr>
            <a:r>
              <a:rPr lang="en-GB" altLang="en-US" sz="2400">
                <a:solidFill>
                  <a:schemeClr val="bg1"/>
                </a:solidFill>
              </a:rPr>
              <a:t>TCP/IP (Transmission Control Protocol/Internet Protocol) is one of the main protocols of the Internet protocol suite. The Internet protocol suite specifies how data should be packetized, addressed, transmitted, routed, and received. This functionality is organized into four abstraction layers. </a:t>
            </a:r>
            <a:endParaRPr lang="en-GB" altLang="en-US" sz="2400">
              <a:solidFill>
                <a:schemeClr val="bg1"/>
              </a:solidFill>
            </a:endParaRPr>
          </a:p>
          <a:p>
            <a:pPr indent="0" algn="l">
              <a:lnSpc>
                <a:spcPct val="140000"/>
              </a:lnSpc>
              <a:buNone/>
            </a:pPr>
            <a:r>
              <a:rPr lang="en-GB" altLang="en-US" sz="2400">
                <a:solidFill>
                  <a:schemeClr val="bg1"/>
                </a:solidFill>
              </a:rPr>
              <a:t>The IETF (Internet Engineering Task Force) is the organization that created and maintains the internet protocol suite.</a:t>
            </a:r>
            <a:endParaRPr lang="en-GB" altLang="en-US" sz="2400">
              <a:solidFill>
                <a:schemeClr val="bg1"/>
              </a:solidFill>
            </a:endParaRPr>
          </a:p>
        </p:txBody>
      </p:sp>
      <p:pic>
        <p:nvPicPr>
          <p:cNvPr id="9" name="Picture 8"/>
          <p:cNvPicPr>
            <a:picLocks noChangeAspect="1"/>
          </p:cNvPicPr>
          <p:nvPr/>
        </p:nvPicPr>
        <p:blipFill>
          <a:blip r:embed="rId1"/>
          <a:stretch>
            <a:fillRect/>
          </a:stretch>
        </p:blipFill>
        <p:spPr>
          <a:xfrm>
            <a:off x="7964805" y="1381760"/>
            <a:ext cx="3648075" cy="4338320"/>
          </a:xfrm>
          <a:prstGeom prst="rect">
            <a:avLst/>
          </a:prstGeom>
        </p:spPr>
      </p:pic>
      <p:sp>
        <p:nvSpPr>
          <p:cNvPr id="13" name="Text Box 12"/>
          <p:cNvSpPr txBox="1"/>
          <p:nvPr/>
        </p:nvSpPr>
        <p:spPr>
          <a:xfrm>
            <a:off x="8514715" y="5796915"/>
            <a:ext cx="3351530" cy="368300"/>
          </a:xfrm>
          <a:prstGeom prst="rect">
            <a:avLst/>
          </a:prstGeom>
          <a:noFill/>
        </p:spPr>
        <p:txBody>
          <a:bodyPr wrap="square" rtlCol="0">
            <a:spAutoFit/>
          </a:bodyPr>
          <a:p>
            <a:r>
              <a:rPr lang="en-GB" altLang="en-US">
                <a:solidFill>
                  <a:schemeClr val="bg1"/>
                </a:solidFill>
              </a:rPr>
              <a:t>Check Wikipedia for more</a:t>
            </a:r>
            <a:endParaRPr lang="en-GB" altLang="en-US">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22225" y="493395"/>
            <a:ext cx="12192635" cy="645160"/>
          </a:xfrm>
          <a:prstGeom prst="rect">
            <a:avLst/>
          </a:prstGeom>
          <a:noFill/>
        </p:spPr>
        <p:txBody>
          <a:bodyPr wrap="square" rtlCol="0">
            <a:spAutoFit/>
          </a:bodyPr>
          <a:p>
            <a:pPr algn="ctr"/>
            <a:r>
              <a:rPr lang="en-GB" altLang="en-US" sz="3600">
                <a:solidFill>
                  <a:schemeClr val="bg1"/>
                </a:solidFill>
              </a:rPr>
              <a:t>Layers of Internet protocol suite</a:t>
            </a:r>
            <a:endParaRPr lang="en-GB" altLang="en-US" sz="3600">
              <a:solidFill>
                <a:schemeClr val="bg1"/>
              </a:solidFill>
            </a:endParaRPr>
          </a:p>
        </p:txBody>
      </p:sp>
      <p:pic>
        <p:nvPicPr>
          <p:cNvPr id="11" name="Picture 10"/>
          <p:cNvPicPr>
            <a:picLocks noChangeAspect="1"/>
          </p:cNvPicPr>
          <p:nvPr/>
        </p:nvPicPr>
        <p:blipFill>
          <a:blip r:embed="rId1"/>
          <a:stretch>
            <a:fillRect/>
          </a:stretch>
        </p:blipFill>
        <p:spPr>
          <a:xfrm>
            <a:off x="425450" y="1677670"/>
            <a:ext cx="4592955" cy="4178935"/>
          </a:xfrm>
          <a:prstGeom prst="rect">
            <a:avLst/>
          </a:prstGeom>
        </p:spPr>
      </p:pic>
      <p:sp>
        <p:nvSpPr>
          <p:cNvPr id="14" name="Text Box 13"/>
          <p:cNvSpPr txBox="1"/>
          <p:nvPr/>
        </p:nvSpPr>
        <p:spPr>
          <a:xfrm>
            <a:off x="5117465" y="5161915"/>
            <a:ext cx="6806565" cy="398780"/>
          </a:xfrm>
          <a:prstGeom prst="rect">
            <a:avLst/>
          </a:prstGeom>
          <a:noFill/>
        </p:spPr>
        <p:txBody>
          <a:bodyPr wrap="square" rtlCol="0">
            <a:spAutoFit/>
          </a:bodyPr>
          <a:p>
            <a:pPr algn="l"/>
            <a:r>
              <a:rPr lang="en-GB" altLang="en-US" sz="2000">
                <a:solidFill>
                  <a:schemeClr val="bg1"/>
                </a:solidFill>
              </a:rPr>
              <a:t>Specifies how bits are sent between 2 devices</a:t>
            </a:r>
            <a:endParaRPr lang="en-GB" altLang="en-US" sz="2000">
              <a:solidFill>
                <a:schemeClr val="bg1"/>
              </a:solidFill>
            </a:endParaRPr>
          </a:p>
        </p:txBody>
      </p:sp>
      <p:sp>
        <p:nvSpPr>
          <p:cNvPr id="15" name="Text Box 14"/>
          <p:cNvSpPr txBox="1"/>
          <p:nvPr/>
        </p:nvSpPr>
        <p:spPr>
          <a:xfrm>
            <a:off x="5117465" y="3998595"/>
            <a:ext cx="6805930" cy="706755"/>
          </a:xfrm>
          <a:prstGeom prst="rect">
            <a:avLst/>
          </a:prstGeom>
          <a:noFill/>
        </p:spPr>
        <p:txBody>
          <a:bodyPr wrap="square" rtlCol="0">
            <a:spAutoFit/>
          </a:bodyPr>
          <a:p>
            <a:pPr algn="l"/>
            <a:r>
              <a:rPr lang="en-GB" altLang="en-US" sz="2000">
                <a:solidFill>
                  <a:schemeClr val="bg1"/>
                </a:solidFill>
              </a:rPr>
              <a:t>Specifies how packets are organized and makes sure they arrive at their destination.</a:t>
            </a:r>
            <a:endParaRPr lang="en-GB" altLang="en-US" sz="2000">
              <a:solidFill>
                <a:schemeClr val="bg1"/>
              </a:solidFill>
            </a:endParaRPr>
          </a:p>
        </p:txBody>
      </p:sp>
      <p:sp>
        <p:nvSpPr>
          <p:cNvPr id="16" name="Text Box 15"/>
          <p:cNvSpPr txBox="1"/>
          <p:nvPr/>
        </p:nvSpPr>
        <p:spPr>
          <a:xfrm>
            <a:off x="5117465" y="2835275"/>
            <a:ext cx="6806565" cy="706755"/>
          </a:xfrm>
          <a:prstGeom prst="rect">
            <a:avLst/>
          </a:prstGeom>
          <a:noFill/>
        </p:spPr>
        <p:txBody>
          <a:bodyPr wrap="square" rtlCol="0">
            <a:spAutoFit/>
          </a:bodyPr>
          <a:p>
            <a:pPr algn="l"/>
            <a:r>
              <a:rPr lang="en-GB" altLang="en-US" sz="2000">
                <a:solidFill>
                  <a:schemeClr val="bg1"/>
                </a:solidFill>
              </a:rPr>
              <a:t>Specifies how the communication between 2 devices should happen to ensure reliable transmission of packets </a:t>
            </a:r>
            <a:endParaRPr lang="en-GB" altLang="en-US" sz="2000">
              <a:solidFill>
                <a:schemeClr val="bg1"/>
              </a:solidFill>
            </a:endParaRPr>
          </a:p>
        </p:txBody>
      </p:sp>
      <p:sp>
        <p:nvSpPr>
          <p:cNvPr id="17" name="Text Box 16"/>
          <p:cNvSpPr txBox="1"/>
          <p:nvPr/>
        </p:nvSpPr>
        <p:spPr>
          <a:xfrm>
            <a:off x="5117465" y="1915795"/>
            <a:ext cx="6806565" cy="398780"/>
          </a:xfrm>
          <a:prstGeom prst="rect">
            <a:avLst/>
          </a:prstGeom>
          <a:noFill/>
        </p:spPr>
        <p:txBody>
          <a:bodyPr wrap="square" rtlCol="0">
            <a:spAutoFit/>
          </a:bodyPr>
          <a:p>
            <a:pPr algn="l"/>
            <a:r>
              <a:rPr lang="en-GB" altLang="en-US" sz="2000">
                <a:solidFill>
                  <a:schemeClr val="bg1"/>
                </a:solidFill>
              </a:rPr>
              <a:t>A direct application of the transport layer protocols</a:t>
            </a:r>
            <a:endParaRPr lang="en-GB" altLang="en-US" sz="2000">
              <a:solidFill>
                <a:schemeClr val="bg1"/>
              </a:solidFill>
            </a:endParaRPr>
          </a:p>
        </p:txBody>
      </p:sp>
      <p:sp>
        <p:nvSpPr>
          <p:cNvPr id="18" name="Text Box 17"/>
          <p:cNvSpPr txBox="1"/>
          <p:nvPr/>
        </p:nvSpPr>
        <p:spPr>
          <a:xfrm>
            <a:off x="671195" y="6028055"/>
            <a:ext cx="4194810" cy="368300"/>
          </a:xfrm>
          <a:prstGeom prst="rect">
            <a:avLst/>
          </a:prstGeom>
          <a:noFill/>
        </p:spPr>
        <p:txBody>
          <a:bodyPr wrap="square" rtlCol="0">
            <a:spAutoFit/>
          </a:bodyPr>
          <a:p>
            <a:r>
              <a:rPr lang="en-GB" altLang="en-US">
                <a:solidFill>
                  <a:schemeClr val="bg1"/>
                </a:solidFill>
              </a:rPr>
              <a:t>Khan Academy has good stuff on this</a:t>
            </a:r>
            <a:endParaRPr lang="en-GB" altLang="en-US">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22225" y="493395"/>
            <a:ext cx="12192635" cy="645160"/>
          </a:xfrm>
          <a:prstGeom prst="rect">
            <a:avLst/>
          </a:prstGeom>
          <a:noFill/>
        </p:spPr>
        <p:txBody>
          <a:bodyPr wrap="square" rtlCol="0">
            <a:spAutoFit/>
          </a:bodyPr>
          <a:p>
            <a:pPr algn="ctr"/>
            <a:r>
              <a:rPr lang="en-GB" altLang="en-US" sz="3600">
                <a:solidFill>
                  <a:schemeClr val="bg1"/>
                </a:solidFill>
              </a:rPr>
              <a:t>Why TCP/IP</a:t>
            </a:r>
            <a:endParaRPr lang="en-GB" altLang="en-US" sz="3600">
              <a:solidFill>
                <a:schemeClr val="bg1"/>
              </a:solidFill>
            </a:endParaRPr>
          </a:p>
        </p:txBody>
      </p:sp>
      <p:sp>
        <p:nvSpPr>
          <p:cNvPr id="12" name="Text Box 11"/>
          <p:cNvSpPr txBox="1"/>
          <p:nvPr/>
        </p:nvSpPr>
        <p:spPr>
          <a:xfrm>
            <a:off x="589915" y="1138555"/>
            <a:ext cx="11012170" cy="5259070"/>
          </a:xfrm>
          <a:prstGeom prst="rect">
            <a:avLst/>
          </a:prstGeom>
          <a:noFill/>
        </p:spPr>
        <p:txBody>
          <a:bodyPr wrap="square" rtlCol="0">
            <a:spAutoFit/>
          </a:bodyPr>
          <a:p>
            <a:pPr indent="0" algn="l">
              <a:lnSpc>
                <a:spcPct val="140000"/>
              </a:lnSpc>
              <a:buNone/>
            </a:pPr>
            <a:r>
              <a:rPr lang="en-GB" altLang="en-US" sz="2400">
                <a:solidFill>
                  <a:schemeClr val="bg1"/>
                </a:solidFill>
              </a:rPr>
              <a:t>TCP/IP allows reliable and simple communication between 2 devices. TCP provides accurate,ordered and error-checked stream of data. on the other hand, UDP is unordered and prone to packet losses but is faster compared to TCP.</a:t>
            </a:r>
            <a:endParaRPr lang="en-GB" altLang="en-US" sz="2400">
              <a:solidFill>
                <a:schemeClr val="bg1"/>
              </a:solidFill>
            </a:endParaRPr>
          </a:p>
          <a:p>
            <a:pPr indent="0" algn="l">
              <a:lnSpc>
                <a:spcPct val="140000"/>
              </a:lnSpc>
              <a:buNone/>
            </a:pPr>
            <a:r>
              <a:rPr lang="en-GB" altLang="en-US" sz="2400">
                <a:solidFill>
                  <a:schemeClr val="bg1"/>
                </a:solidFill>
              </a:rPr>
              <a:t> </a:t>
            </a:r>
            <a:endParaRPr lang="en-GB" altLang="en-US" sz="2400">
              <a:solidFill>
                <a:schemeClr val="bg1"/>
              </a:solidFill>
            </a:endParaRPr>
          </a:p>
          <a:p>
            <a:pPr indent="0" algn="l">
              <a:lnSpc>
                <a:spcPct val="140000"/>
              </a:lnSpc>
              <a:buNone/>
            </a:pPr>
            <a:r>
              <a:rPr lang="en-GB" altLang="en-US" sz="2400">
                <a:solidFill>
                  <a:schemeClr val="bg1"/>
                </a:solidFill>
              </a:rPr>
              <a:t>In Internet of Things applications, we want to make sure that the data captured by our sensors is transmitted and stored correctly in databases.</a:t>
            </a:r>
            <a:endParaRPr lang="en-GB" altLang="en-US" sz="2400">
              <a:solidFill>
                <a:schemeClr val="bg1"/>
              </a:solidFill>
            </a:endParaRPr>
          </a:p>
          <a:p>
            <a:pPr indent="0" algn="l">
              <a:lnSpc>
                <a:spcPct val="140000"/>
              </a:lnSpc>
              <a:buNone/>
            </a:pPr>
            <a:endParaRPr lang="en-GB" altLang="en-US" sz="2400">
              <a:solidFill>
                <a:schemeClr val="bg1"/>
              </a:solidFill>
            </a:endParaRPr>
          </a:p>
          <a:p>
            <a:pPr indent="0" algn="l">
              <a:lnSpc>
                <a:spcPct val="140000"/>
              </a:lnSpc>
              <a:buNone/>
            </a:pPr>
            <a:r>
              <a:rPr lang="en-GB" altLang="en-US" sz="2400">
                <a:solidFill>
                  <a:schemeClr val="bg1"/>
                </a:solidFill>
              </a:rPr>
              <a:t>If the data stream does not need to be reliable like video or audio streaming, UDP would be more suitable. </a:t>
            </a:r>
            <a:endParaRPr lang="en-GB" altLang="en-US" sz="2400">
              <a:solidFill>
                <a:schemeClr val="bg1"/>
              </a:solidFill>
            </a:endParaRPr>
          </a:p>
          <a:p>
            <a:pPr indent="0" algn="l">
              <a:lnSpc>
                <a:spcPct val="140000"/>
              </a:lnSpc>
              <a:buNone/>
            </a:pPr>
            <a:endParaRPr lang="en-GB" altLang="en-US" sz="2400">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22225" y="493395"/>
            <a:ext cx="12192635" cy="645160"/>
          </a:xfrm>
          <a:prstGeom prst="rect">
            <a:avLst/>
          </a:prstGeom>
          <a:noFill/>
        </p:spPr>
        <p:txBody>
          <a:bodyPr wrap="square" rtlCol="0">
            <a:spAutoFit/>
          </a:bodyPr>
          <a:p>
            <a:pPr algn="ctr"/>
            <a:r>
              <a:rPr lang="en-GB" altLang="en-US" sz="3600">
                <a:solidFill>
                  <a:schemeClr val="bg1"/>
                </a:solidFill>
              </a:rPr>
              <a:t>IP (Internel Protocol)</a:t>
            </a:r>
            <a:endParaRPr lang="en-GB" altLang="en-US" sz="3600">
              <a:solidFill>
                <a:schemeClr val="bg1"/>
              </a:solidFill>
            </a:endParaRPr>
          </a:p>
        </p:txBody>
      </p:sp>
      <p:sp>
        <p:nvSpPr>
          <p:cNvPr id="12" name="Text Box 11"/>
          <p:cNvSpPr txBox="1"/>
          <p:nvPr/>
        </p:nvSpPr>
        <p:spPr>
          <a:xfrm>
            <a:off x="589915" y="1299845"/>
            <a:ext cx="11012170" cy="1641475"/>
          </a:xfrm>
          <a:prstGeom prst="rect">
            <a:avLst/>
          </a:prstGeom>
          <a:noFill/>
        </p:spPr>
        <p:txBody>
          <a:bodyPr wrap="square" rtlCol="0">
            <a:spAutoFit/>
          </a:bodyPr>
          <a:p>
            <a:pPr indent="0" algn="l">
              <a:lnSpc>
                <a:spcPct val="140000"/>
              </a:lnSpc>
              <a:buNone/>
            </a:pPr>
            <a:r>
              <a:rPr lang="en-GB" altLang="en-US" sz="2400">
                <a:solidFill>
                  <a:schemeClr val="bg1"/>
                </a:solidFill>
              </a:rPr>
              <a:t>IP has the task of delivering packets from the source host to the destination host solely based on the IP addresses in the packet headers.</a:t>
            </a:r>
            <a:endParaRPr lang="en-GB" altLang="en-US" sz="2400">
              <a:solidFill>
                <a:schemeClr val="bg1"/>
              </a:solidFill>
            </a:endParaRPr>
          </a:p>
          <a:p>
            <a:pPr indent="0" algn="l">
              <a:lnSpc>
                <a:spcPct val="140000"/>
              </a:lnSpc>
              <a:buNone/>
            </a:pPr>
            <a:r>
              <a:rPr lang="en-GB" altLang="en-US" sz="2400">
                <a:solidFill>
                  <a:schemeClr val="bg1"/>
                </a:solidFill>
              </a:rPr>
              <a:t>The most dominant version is IPv4 with the following packet structure </a:t>
            </a:r>
            <a:endParaRPr lang="en-GB" altLang="en-US" sz="2400">
              <a:solidFill>
                <a:schemeClr val="bg1"/>
              </a:solidFill>
            </a:endParaRPr>
          </a:p>
        </p:txBody>
      </p:sp>
      <p:pic>
        <p:nvPicPr>
          <p:cNvPr id="9" name="Picture 8"/>
          <p:cNvPicPr>
            <a:picLocks noChangeAspect="1"/>
          </p:cNvPicPr>
          <p:nvPr/>
        </p:nvPicPr>
        <p:blipFill>
          <a:blip r:embed="rId1"/>
          <a:stretch>
            <a:fillRect/>
          </a:stretch>
        </p:blipFill>
        <p:spPr>
          <a:xfrm>
            <a:off x="975360" y="3175635"/>
            <a:ext cx="10241280" cy="2987040"/>
          </a:xfrm>
          <a:prstGeom prst="rect">
            <a:avLst/>
          </a:prstGeom>
        </p:spPr>
      </p:pic>
      <p:sp>
        <p:nvSpPr>
          <p:cNvPr id="13" name="Text Box 12"/>
          <p:cNvSpPr txBox="1"/>
          <p:nvPr/>
        </p:nvSpPr>
        <p:spPr>
          <a:xfrm>
            <a:off x="8037195" y="6339205"/>
            <a:ext cx="3351530" cy="368300"/>
          </a:xfrm>
          <a:prstGeom prst="rect">
            <a:avLst/>
          </a:prstGeom>
          <a:noFill/>
        </p:spPr>
        <p:txBody>
          <a:bodyPr wrap="square" rtlCol="0">
            <a:spAutoFit/>
          </a:bodyPr>
          <a:p>
            <a:r>
              <a:rPr lang="en-GB" altLang="en-US">
                <a:solidFill>
                  <a:schemeClr val="bg1"/>
                </a:solidFill>
              </a:rPr>
              <a:t>Check Wikipedia for more</a:t>
            </a:r>
            <a:endParaRPr lang="en-GB" altLang="en-US">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22225" y="493395"/>
            <a:ext cx="12192635" cy="645160"/>
          </a:xfrm>
          <a:prstGeom prst="rect">
            <a:avLst/>
          </a:prstGeom>
          <a:noFill/>
        </p:spPr>
        <p:txBody>
          <a:bodyPr wrap="square" rtlCol="0">
            <a:spAutoFit/>
          </a:bodyPr>
          <a:p>
            <a:pPr algn="ctr"/>
            <a:r>
              <a:rPr lang="en-GB" altLang="en-US" sz="3600">
                <a:solidFill>
                  <a:schemeClr val="bg1"/>
                </a:solidFill>
              </a:rPr>
              <a:t>TCP (Transmission Control Protocol) </a:t>
            </a:r>
            <a:endParaRPr lang="en-GB" altLang="en-US" sz="3600">
              <a:solidFill>
                <a:schemeClr val="bg1"/>
              </a:solidFill>
            </a:endParaRPr>
          </a:p>
        </p:txBody>
      </p:sp>
      <p:sp>
        <p:nvSpPr>
          <p:cNvPr id="12" name="Text Box 11"/>
          <p:cNvSpPr txBox="1"/>
          <p:nvPr/>
        </p:nvSpPr>
        <p:spPr>
          <a:xfrm>
            <a:off x="589915" y="1299845"/>
            <a:ext cx="11012170" cy="1124585"/>
          </a:xfrm>
          <a:prstGeom prst="rect">
            <a:avLst/>
          </a:prstGeom>
          <a:noFill/>
        </p:spPr>
        <p:txBody>
          <a:bodyPr wrap="square" rtlCol="0">
            <a:spAutoFit/>
          </a:bodyPr>
          <a:p>
            <a:pPr indent="0" algn="l">
              <a:lnSpc>
                <a:spcPct val="140000"/>
              </a:lnSpc>
              <a:buNone/>
            </a:pPr>
            <a:r>
              <a:rPr lang="en-GB" altLang="en-US" sz="2400">
                <a:solidFill>
                  <a:schemeClr val="bg1"/>
                </a:solidFill>
              </a:rPr>
              <a:t>TCP has the task of making sure that packets are error-free and has not been lost. Extra informations is added in the packet header on top of IP header.</a:t>
            </a:r>
            <a:endParaRPr lang="en-GB" altLang="en-US" sz="2400">
              <a:solidFill>
                <a:schemeClr val="bg1"/>
              </a:solidFill>
            </a:endParaRPr>
          </a:p>
        </p:txBody>
      </p:sp>
      <p:sp>
        <p:nvSpPr>
          <p:cNvPr id="13" name="Text Box 12"/>
          <p:cNvSpPr txBox="1"/>
          <p:nvPr/>
        </p:nvSpPr>
        <p:spPr>
          <a:xfrm>
            <a:off x="8037195" y="6339205"/>
            <a:ext cx="3351530" cy="368300"/>
          </a:xfrm>
          <a:prstGeom prst="rect">
            <a:avLst/>
          </a:prstGeom>
          <a:noFill/>
        </p:spPr>
        <p:txBody>
          <a:bodyPr wrap="square" rtlCol="0">
            <a:spAutoFit/>
          </a:bodyPr>
          <a:p>
            <a:r>
              <a:rPr lang="en-GB" altLang="en-US">
                <a:solidFill>
                  <a:schemeClr val="bg1"/>
                </a:solidFill>
              </a:rPr>
              <a:t>Check Wikipedia for more</a:t>
            </a:r>
            <a:endParaRPr lang="en-GB" altLang="en-US">
              <a:solidFill>
                <a:schemeClr val="bg1"/>
              </a:solidFill>
            </a:endParaRPr>
          </a:p>
        </p:txBody>
      </p:sp>
      <p:pic>
        <p:nvPicPr>
          <p:cNvPr id="11" name="Picture 10"/>
          <p:cNvPicPr>
            <a:picLocks noChangeAspect="1"/>
          </p:cNvPicPr>
          <p:nvPr/>
        </p:nvPicPr>
        <p:blipFill>
          <a:blip r:embed="rId1"/>
          <a:stretch>
            <a:fillRect/>
          </a:stretch>
        </p:blipFill>
        <p:spPr>
          <a:xfrm>
            <a:off x="2095500" y="2903855"/>
            <a:ext cx="8046720" cy="326136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22225" y="493395"/>
            <a:ext cx="12192635" cy="645160"/>
          </a:xfrm>
          <a:prstGeom prst="rect">
            <a:avLst/>
          </a:prstGeom>
          <a:noFill/>
        </p:spPr>
        <p:txBody>
          <a:bodyPr wrap="square" rtlCol="0">
            <a:spAutoFit/>
          </a:bodyPr>
          <a:p>
            <a:pPr algn="ctr"/>
            <a:r>
              <a:rPr lang="en-GB" altLang="en-US" sz="3600">
                <a:solidFill>
                  <a:schemeClr val="bg1"/>
                </a:solidFill>
              </a:rPr>
              <a:t>Network Addresses </a:t>
            </a:r>
            <a:endParaRPr lang="en-GB" altLang="en-US" sz="3600">
              <a:solidFill>
                <a:schemeClr val="bg1"/>
              </a:solidFill>
            </a:endParaRPr>
          </a:p>
        </p:txBody>
      </p:sp>
      <p:sp>
        <p:nvSpPr>
          <p:cNvPr id="12" name="Text Box 11"/>
          <p:cNvSpPr txBox="1"/>
          <p:nvPr/>
        </p:nvSpPr>
        <p:spPr>
          <a:xfrm>
            <a:off x="589915" y="1299845"/>
            <a:ext cx="11012170" cy="5259070"/>
          </a:xfrm>
          <a:prstGeom prst="rect">
            <a:avLst/>
          </a:prstGeom>
          <a:noFill/>
        </p:spPr>
        <p:txBody>
          <a:bodyPr wrap="square" rtlCol="0">
            <a:spAutoFit/>
          </a:bodyPr>
          <a:p>
            <a:pPr indent="0" algn="l">
              <a:lnSpc>
                <a:spcPct val="140000"/>
              </a:lnSpc>
              <a:buNone/>
            </a:pPr>
            <a:r>
              <a:rPr lang="en-GB" altLang="en-US" sz="2400">
                <a:solidFill>
                  <a:schemeClr val="bg1"/>
                </a:solidFill>
              </a:rPr>
              <a:t>Each device connected to a network (LAN, Internet...etc) will get assigned an IP Address like the following example: 192.168.1.120 </a:t>
            </a:r>
            <a:endParaRPr lang="en-GB" altLang="en-US" sz="2400">
              <a:solidFill>
                <a:schemeClr val="bg1"/>
              </a:solidFill>
            </a:endParaRPr>
          </a:p>
          <a:p>
            <a:pPr indent="0" algn="l">
              <a:lnSpc>
                <a:spcPct val="140000"/>
              </a:lnSpc>
              <a:buNone/>
            </a:pPr>
            <a:endParaRPr lang="en-GB" altLang="en-US" sz="2400">
              <a:solidFill>
                <a:schemeClr val="bg1"/>
              </a:solidFill>
            </a:endParaRPr>
          </a:p>
          <a:p>
            <a:pPr indent="0" algn="l">
              <a:lnSpc>
                <a:spcPct val="140000"/>
              </a:lnSpc>
              <a:buNone/>
            </a:pPr>
            <a:r>
              <a:rPr lang="en-GB" altLang="en-US" sz="2400">
                <a:solidFill>
                  <a:schemeClr val="bg1"/>
                </a:solidFill>
              </a:rPr>
              <a:t>Each Device have to select a port from 0 to 65535 to set as a communication end-point. Ports can have a well-known function like port 80 for HTTP, 23 for SSH, 443 for HTTPS...etc.</a:t>
            </a:r>
            <a:endParaRPr lang="en-GB" altLang="en-US" sz="2400">
              <a:solidFill>
                <a:schemeClr val="bg1"/>
              </a:solidFill>
            </a:endParaRPr>
          </a:p>
          <a:p>
            <a:pPr indent="0" algn="l">
              <a:lnSpc>
                <a:spcPct val="140000"/>
              </a:lnSpc>
              <a:buNone/>
            </a:pPr>
            <a:endParaRPr lang="en-GB" altLang="en-US" sz="2400">
              <a:solidFill>
                <a:schemeClr val="bg1"/>
              </a:solidFill>
            </a:endParaRPr>
          </a:p>
          <a:p>
            <a:pPr indent="0" algn="l">
              <a:lnSpc>
                <a:spcPct val="140000"/>
              </a:lnSpc>
              <a:buNone/>
            </a:pPr>
            <a:r>
              <a:rPr lang="en-GB" altLang="en-US" sz="2400">
                <a:solidFill>
                  <a:schemeClr val="bg1"/>
                </a:solidFill>
                <a:sym typeface="+mn-ea"/>
              </a:rPr>
              <a:t>Once the IP Address and Port are set for each device, connection can be established with </a:t>
            </a:r>
            <a:endParaRPr lang="en-GB" altLang="en-US" sz="2400">
              <a:solidFill>
                <a:schemeClr val="bg1"/>
              </a:solidFill>
            </a:endParaRPr>
          </a:p>
          <a:p>
            <a:pPr indent="0" algn="l">
              <a:lnSpc>
                <a:spcPct val="140000"/>
              </a:lnSpc>
              <a:buNone/>
            </a:pPr>
            <a:endParaRPr lang="en-GB" altLang="en-US" sz="2400">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22225" y="493395"/>
            <a:ext cx="12192635" cy="645160"/>
          </a:xfrm>
          <a:prstGeom prst="rect">
            <a:avLst/>
          </a:prstGeom>
          <a:noFill/>
        </p:spPr>
        <p:txBody>
          <a:bodyPr wrap="square" rtlCol="0">
            <a:spAutoFit/>
          </a:bodyPr>
          <a:p>
            <a:pPr algn="ctr"/>
            <a:r>
              <a:rPr lang="en-GB" altLang="en-US" sz="3600">
                <a:solidFill>
                  <a:schemeClr val="bg1"/>
                </a:solidFill>
              </a:rPr>
              <a:t>Connection 3-Way Handshake </a:t>
            </a:r>
            <a:endParaRPr lang="en-GB" altLang="en-US" sz="3600">
              <a:solidFill>
                <a:schemeClr val="bg1"/>
              </a:solidFill>
            </a:endParaRPr>
          </a:p>
        </p:txBody>
      </p:sp>
      <p:sp>
        <p:nvSpPr>
          <p:cNvPr id="12" name="Text Box 11"/>
          <p:cNvSpPr txBox="1"/>
          <p:nvPr/>
        </p:nvSpPr>
        <p:spPr>
          <a:xfrm>
            <a:off x="589915" y="1299845"/>
            <a:ext cx="11012170" cy="1641475"/>
          </a:xfrm>
          <a:prstGeom prst="rect">
            <a:avLst/>
          </a:prstGeom>
          <a:noFill/>
        </p:spPr>
        <p:txBody>
          <a:bodyPr wrap="square" rtlCol="0">
            <a:spAutoFit/>
          </a:bodyPr>
          <a:p>
            <a:pPr indent="0" algn="l">
              <a:lnSpc>
                <a:spcPct val="140000"/>
              </a:lnSpc>
              <a:buNone/>
            </a:pPr>
            <a:r>
              <a:rPr lang="en-GB" altLang="en-US" sz="2400">
                <a:solidFill>
                  <a:schemeClr val="bg1"/>
                </a:solidFill>
                <a:sym typeface="+mn-ea"/>
              </a:rPr>
              <a:t>Once the IP Address and Port are set for each device, connection can be established with the 3 way handshake</a:t>
            </a:r>
            <a:endParaRPr lang="en-GB" altLang="en-US" sz="2400">
              <a:solidFill>
                <a:schemeClr val="bg1"/>
              </a:solidFill>
            </a:endParaRPr>
          </a:p>
          <a:p>
            <a:pPr indent="0" algn="l">
              <a:lnSpc>
                <a:spcPct val="140000"/>
              </a:lnSpc>
              <a:buNone/>
            </a:pPr>
            <a:endParaRPr lang="en-GB" altLang="en-US" sz="2400">
              <a:solidFill>
                <a:schemeClr val="bg1"/>
              </a:solidFill>
            </a:endParaRPr>
          </a:p>
        </p:txBody>
      </p:sp>
      <p:pic>
        <p:nvPicPr>
          <p:cNvPr id="9" name="Picture 8" descr="TCP-three-way-handshake"/>
          <p:cNvPicPr>
            <a:picLocks noChangeAspect="1"/>
          </p:cNvPicPr>
          <p:nvPr/>
        </p:nvPicPr>
        <p:blipFill>
          <a:blip r:embed="rId1"/>
          <a:stretch>
            <a:fillRect/>
          </a:stretch>
        </p:blipFill>
        <p:spPr>
          <a:xfrm>
            <a:off x="3797300" y="2428240"/>
            <a:ext cx="4597400" cy="41554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22225" y="493395"/>
            <a:ext cx="12192635" cy="645160"/>
          </a:xfrm>
          <a:prstGeom prst="rect">
            <a:avLst/>
          </a:prstGeom>
          <a:noFill/>
        </p:spPr>
        <p:txBody>
          <a:bodyPr wrap="square" rtlCol="0">
            <a:spAutoFit/>
          </a:bodyPr>
          <a:p>
            <a:pPr algn="ctr"/>
            <a:r>
              <a:rPr lang="en-GB" altLang="en-US" sz="3600">
                <a:solidFill>
                  <a:schemeClr val="bg1"/>
                </a:solidFill>
              </a:rPr>
              <a:t>Socket Programming</a:t>
            </a:r>
            <a:endParaRPr lang="en-GB" altLang="en-US" sz="3600">
              <a:solidFill>
                <a:schemeClr val="bg1"/>
              </a:solidFill>
            </a:endParaRPr>
          </a:p>
        </p:txBody>
      </p:sp>
      <p:sp>
        <p:nvSpPr>
          <p:cNvPr id="12" name="Text Box 11"/>
          <p:cNvSpPr txBox="1"/>
          <p:nvPr/>
        </p:nvSpPr>
        <p:spPr>
          <a:xfrm>
            <a:off x="1760220" y="2686685"/>
            <a:ext cx="4083685" cy="2847975"/>
          </a:xfrm>
          <a:prstGeom prst="rect">
            <a:avLst/>
          </a:prstGeom>
          <a:noFill/>
        </p:spPr>
        <p:txBody>
          <a:bodyPr wrap="square" rtlCol="0">
            <a:spAutoFit/>
          </a:bodyPr>
          <a:p>
            <a:pPr indent="0" algn="l">
              <a:lnSpc>
                <a:spcPct val="140000"/>
              </a:lnSpc>
              <a:buNone/>
            </a:pPr>
            <a:r>
              <a:rPr lang="en-GB" altLang="en-US" sz="3200" b="1">
                <a:solidFill>
                  <a:schemeClr val="bg1"/>
                </a:solidFill>
              </a:rPr>
              <a:t>Client (initiator):</a:t>
            </a:r>
            <a:endParaRPr lang="en-GB" altLang="en-US" sz="3200" b="1">
              <a:solidFill>
                <a:schemeClr val="bg1"/>
              </a:solidFill>
            </a:endParaRPr>
          </a:p>
          <a:p>
            <a:pPr marL="457200" indent="-457200" algn="l">
              <a:lnSpc>
                <a:spcPct val="140000"/>
              </a:lnSpc>
              <a:buFont typeface="Arial" panose="020B0604020202020204" pitchFamily="34" charset="0"/>
              <a:buChar char="•"/>
            </a:pPr>
            <a:r>
              <a:rPr lang="en-GB" altLang="en-US" sz="2400">
                <a:solidFill>
                  <a:schemeClr val="bg1"/>
                </a:solidFill>
              </a:rPr>
              <a:t>connect(socket_address)</a:t>
            </a:r>
            <a:endParaRPr lang="en-GB" altLang="en-US" sz="2400">
              <a:solidFill>
                <a:schemeClr val="bg1"/>
              </a:solidFill>
            </a:endParaRPr>
          </a:p>
          <a:p>
            <a:pPr marL="457200" indent="-457200" algn="l">
              <a:lnSpc>
                <a:spcPct val="140000"/>
              </a:lnSpc>
              <a:buFont typeface="Arial" panose="020B0604020202020204" pitchFamily="34" charset="0"/>
              <a:buChar char="•"/>
            </a:pPr>
            <a:r>
              <a:rPr lang="en-GB" altLang="en-US" sz="2400">
                <a:solidFill>
                  <a:schemeClr val="bg1"/>
                </a:solidFill>
              </a:rPr>
              <a:t>send(data)</a:t>
            </a:r>
            <a:endParaRPr lang="en-GB" altLang="en-US" sz="2400">
              <a:solidFill>
                <a:schemeClr val="bg1"/>
              </a:solidFill>
            </a:endParaRPr>
          </a:p>
          <a:p>
            <a:pPr marL="457200" indent="-457200" algn="l">
              <a:lnSpc>
                <a:spcPct val="140000"/>
              </a:lnSpc>
              <a:buFont typeface="Arial" panose="020B0604020202020204" pitchFamily="34" charset="0"/>
              <a:buChar char="•"/>
            </a:pPr>
            <a:r>
              <a:rPr lang="en-GB" altLang="en-US" sz="2400">
                <a:solidFill>
                  <a:schemeClr val="bg1"/>
                </a:solidFill>
              </a:rPr>
              <a:t>data = recv()</a:t>
            </a:r>
            <a:endParaRPr lang="en-GB" altLang="en-US" sz="2400">
              <a:solidFill>
                <a:schemeClr val="bg1"/>
              </a:solidFill>
            </a:endParaRPr>
          </a:p>
          <a:p>
            <a:pPr marL="457200" indent="-457200" algn="l">
              <a:lnSpc>
                <a:spcPct val="140000"/>
              </a:lnSpc>
              <a:buFont typeface="Arial" panose="020B0604020202020204" pitchFamily="34" charset="0"/>
              <a:buChar char="•"/>
            </a:pPr>
            <a:r>
              <a:rPr lang="en-GB" altLang="en-US" sz="2400">
                <a:solidFill>
                  <a:schemeClr val="bg1"/>
                </a:solidFill>
              </a:rPr>
              <a:t>close()</a:t>
            </a:r>
            <a:endParaRPr lang="en-GB" altLang="en-US" sz="2400">
              <a:solidFill>
                <a:schemeClr val="bg1"/>
              </a:solidFill>
            </a:endParaRPr>
          </a:p>
        </p:txBody>
      </p:sp>
      <p:sp>
        <p:nvSpPr>
          <p:cNvPr id="11" name="Text Box 10"/>
          <p:cNvSpPr txBox="1"/>
          <p:nvPr/>
        </p:nvSpPr>
        <p:spPr>
          <a:xfrm>
            <a:off x="6574790" y="2686050"/>
            <a:ext cx="3850640" cy="3881120"/>
          </a:xfrm>
          <a:prstGeom prst="rect">
            <a:avLst/>
          </a:prstGeom>
          <a:noFill/>
        </p:spPr>
        <p:txBody>
          <a:bodyPr wrap="square" rtlCol="0">
            <a:spAutoFit/>
          </a:bodyPr>
          <a:p>
            <a:pPr indent="0" algn="l">
              <a:lnSpc>
                <a:spcPct val="140000"/>
              </a:lnSpc>
              <a:buNone/>
            </a:pPr>
            <a:r>
              <a:rPr lang="en-GB" altLang="en-US" sz="3200" b="1">
                <a:solidFill>
                  <a:schemeClr val="bg1"/>
                </a:solidFill>
              </a:rPr>
              <a:t>Server (acceptor):</a:t>
            </a:r>
            <a:endParaRPr lang="en-GB" altLang="en-US" sz="3200" b="1">
              <a:solidFill>
                <a:schemeClr val="bg1"/>
              </a:solidFill>
            </a:endParaRPr>
          </a:p>
          <a:p>
            <a:pPr marL="457200" indent="-457200" algn="l">
              <a:lnSpc>
                <a:spcPct val="140000"/>
              </a:lnSpc>
              <a:buFont typeface="Arial" panose="020B0604020202020204" pitchFamily="34" charset="0"/>
              <a:buChar char="•"/>
            </a:pPr>
            <a:r>
              <a:rPr lang="en-GB" altLang="en-US" sz="2400">
                <a:solidFill>
                  <a:schemeClr val="bg1"/>
                </a:solidFill>
              </a:rPr>
              <a:t>bind(socket_address)</a:t>
            </a:r>
            <a:endParaRPr lang="en-GB" altLang="en-US" sz="2400">
              <a:solidFill>
                <a:schemeClr val="bg1"/>
              </a:solidFill>
            </a:endParaRPr>
          </a:p>
          <a:p>
            <a:pPr marL="457200" indent="-457200" algn="l">
              <a:lnSpc>
                <a:spcPct val="140000"/>
              </a:lnSpc>
              <a:buFont typeface="Arial" panose="020B0604020202020204" pitchFamily="34" charset="0"/>
              <a:buChar char="•"/>
            </a:pPr>
            <a:r>
              <a:rPr lang="en-GB" altLang="en-US" sz="2400">
                <a:solidFill>
                  <a:schemeClr val="bg1"/>
                </a:solidFill>
              </a:rPr>
              <a:t>listen()</a:t>
            </a:r>
            <a:endParaRPr lang="en-GB" altLang="en-US" sz="2400">
              <a:solidFill>
                <a:schemeClr val="bg1"/>
              </a:solidFill>
            </a:endParaRPr>
          </a:p>
          <a:p>
            <a:pPr marL="457200" indent="-457200" algn="l">
              <a:lnSpc>
                <a:spcPct val="140000"/>
              </a:lnSpc>
              <a:buFont typeface="Arial" panose="020B0604020202020204" pitchFamily="34" charset="0"/>
              <a:buChar char="•"/>
            </a:pPr>
            <a:r>
              <a:rPr lang="en-GB" altLang="en-US" sz="2400">
                <a:solidFill>
                  <a:schemeClr val="bg1"/>
                </a:solidFill>
              </a:rPr>
              <a:t>accept()</a:t>
            </a:r>
            <a:endParaRPr lang="en-GB" altLang="en-US" sz="2400">
              <a:solidFill>
                <a:schemeClr val="bg1"/>
              </a:solidFill>
            </a:endParaRPr>
          </a:p>
          <a:p>
            <a:pPr marL="457200" indent="-457200" algn="l">
              <a:lnSpc>
                <a:spcPct val="140000"/>
              </a:lnSpc>
              <a:buFont typeface="Arial" panose="020B0604020202020204" pitchFamily="34" charset="0"/>
              <a:buChar char="•"/>
            </a:pPr>
            <a:r>
              <a:rPr lang="en-GB" altLang="en-US" sz="2400">
                <a:solidFill>
                  <a:schemeClr val="bg1"/>
                </a:solidFill>
              </a:rPr>
              <a:t>send(data)</a:t>
            </a:r>
            <a:endParaRPr lang="en-GB" altLang="en-US" sz="2400">
              <a:solidFill>
                <a:schemeClr val="bg1"/>
              </a:solidFill>
            </a:endParaRPr>
          </a:p>
          <a:p>
            <a:pPr marL="457200" indent="-457200" algn="l">
              <a:lnSpc>
                <a:spcPct val="140000"/>
              </a:lnSpc>
              <a:buFont typeface="Arial" panose="020B0604020202020204" pitchFamily="34" charset="0"/>
              <a:buChar char="•"/>
            </a:pPr>
            <a:r>
              <a:rPr lang="en-GB" altLang="en-US" sz="2400">
                <a:solidFill>
                  <a:schemeClr val="bg1"/>
                </a:solidFill>
              </a:rPr>
              <a:t>data = recv()</a:t>
            </a:r>
            <a:endParaRPr lang="en-GB" altLang="en-US" sz="2400">
              <a:solidFill>
                <a:schemeClr val="bg1"/>
              </a:solidFill>
            </a:endParaRPr>
          </a:p>
          <a:p>
            <a:pPr marL="457200" indent="-457200" algn="l">
              <a:lnSpc>
                <a:spcPct val="140000"/>
              </a:lnSpc>
              <a:buFont typeface="Arial" panose="020B0604020202020204" pitchFamily="34" charset="0"/>
              <a:buChar char="•"/>
            </a:pPr>
            <a:r>
              <a:rPr lang="en-GB" altLang="en-US" sz="2400">
                <a:solidFill>
                  <a:schemeClr val="bg1"/>
                </a:solidFill>
              </a:rPr>
              <a:t>close()</a:t>
            </a:r>
            <a:endParaRPr lang="en-GB" altLang="en-US" sz="2400">
              <a:solidFill>
                <a:schemeClr val="bg1"/>
              </a:solidFill>
            </a:endParaRPr>
          </a:p>
        </p:txBody>
      </p:sp>
      <p:sp>
        <p:nvSpPr>
          <p:cNvPr id="15" name="Text Box 14"/>
          <p:cNvSpPr txBox="1"/>
          <p:nvPr/>
        </p:nvSpPr>
        <p:spPr>
          <a:xfrm>
            <a:off x="22225" y="1487805"/>
            <a:ext cx="12192635" cy="1198880"/>
          </a:xfrm>
          <a:prstGeom prst="rect">
            <a:avLst/>
          </a:prstGeom>
          <a:noFill/>
        </p:spPr>
        <p:txBody>
          <a:bodyPr wrap="square" rtlCol="0">
            <a:spAutoFit/>
          </a:bodyPr>
          <a:p>
            <a:pPr algn="ctr"/>
            <a:r>
              <a:rPr lang="en-GB" altLang="en-US" sz="2400">
                <a:solidFill>
                  <a:schemeClr val="bg1"/>
                </a:solidFill>
              </a:rPr>
              <a:t>Socket programming is basically the implementation of the internet protocol suite. </a:t>
            </a:r>
            <a:endParaRPr lang="en-GB" altLang="en-US" sz="2400">
              <a:solidFill>
                <a:schemeClr val="bg1"/>
              </a:solidFill>
            </a:endParaRPr>
          </a:p>
          <a:p>
            <a:pPr algn="ctr"/>
            <a:r>
              <a:rPr lang="en-GB" altLang="en-US" sz="2400">
                <a:solidFill>
                  <a:schemeClr val="bg1"/>
                </a:solidFill>
              </a:rPr>
              <a:t>A socket is an end-point of communication that has both IP address and port number. Sockets can be both clients and servers, their main functions are:</a:t>
            </a:r>
            <a:endParaRPr lang="en-GB" altLang="en-US" sz="240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22225" y="493395"/>
            <a:ext cx="12192635" cy="645160"/>
          </a:xfrm>
          <a:prstGeom prst="rect">
            <a:avLst/>
          </a:prstGeom>
          <a:noFill/>
        </p:spPr>
        <p:txBody>
          <a:bodyPr wrap="square" rtlCol="0">
            <a:spAutoFit/>
          </a:bodyPr>
          <a:p>
            <a:pPr algn="ctr"/>
            <a:r>
              <a:rPr lang="en-GB" altLang="en-US" sz="3600">
                <a:solidFill>
                  <a:schemeClr val="bg1"/>
                </a:solidFill>
              </a:rPr>
              <a:t>Socket Programming</a:t>
            </a:r>
            <a:endParaRPr lang="en-GB" altLang="en-US" sz="3600">
              <a:solidFill>
                <a:schemeClr val="bg1"/>
              </a:solidFill>
            </a:endParaRPr>
          </a:p>
        </p:txBody>
      </p:sp>
      <p:sp>
        <p:nvSpPr>
          <p:cNvPr id="15" name="Text Box 14"/>
          <p:cNvSpPr txBox="1"/>
          <p:nvPr/>
        </p:nvSpPr>
        <p:spPr>
          <a:xfrm>
            <a:off x="22225" y="1487805"/>
            <a:ext cx="12192635" cy="3709035"/>
          </a:xfrm>
          <a:prstGeom prst="rect">
            <a:avLst/>
          </a:prstGeom>
          <a:noFill/>
        </p:spPr>
        <p:txBody>
          <a:bodyPr wrap="square" rtlCol="0">
            <a:spAutoFit/>
          </a:bodyPr>
          <a:p>
            <a:pPr algn="ctr">
              <a:lnSpc>
                <a:spcPct val="140000"/>
              </a:lnSpc>
            </a:pPr>
            <a:r>
              <a:rPr lang="en-GB" altLang="en-US" sz="2400">
                <a:solidFill>
                  <a:schemeClr val="bg1"/>
                </a:solidFill>
              </a:rPr>
              <a:t>Sockets are universal across all platforms and programming languages. </a:t>
            </a:r>
            <a:br>
              <a:rPr lang="en-GB" altLang="en-US" sz="2400">
                <a:solidFill>
                  <a:schemeClr val="bg1"/>
                </a:solidFill>
              </a:rPr>
            </a:br>
            <a:r>
              <a:rPr lang="en-GB" altLang="en-US" sz="2400">
                <a:solidFill>
                  <a:schemeClr val="bg1"/>
                </a:solidFill>
              </a:rPr>
              <a:t>The same sockets functions can be found in python, C/C++, Java, Javascript...etc</a:t>
            </a:r>
            <a:endParaRPr lang="en-GB" altLang="en-US" sz="2400">
              <a:solidFill>
                <a:schemeClr val="bg1"/>
              </a:solidFill>
            </a:endParaRPr>
          </a:p>
          <a:p>
            <a:pPr algn="ctr">
              <a:lnSpc>
                <a:spcPct val="140000"/>
              </a:lnSpc>
            </a:pPr>
            <a:r>
              <a:rPr lang="en-GB" altLang="en-US" sz="2400">
                <a:solidFill>
                  <a:schemeClr val="bg1"/>
                </a:solidFill>
              </a:rPr>
              <a:t>Sockets are supported even on small embedded systems like the esp32.</a:t>
            </a:r>
            <a:endParaRPr lang="en-GB" altLang="en-US" sz="2400">
              <a:solidFill>
                <a:schemeClr val="bg1"/>
              </a:solidFill>
            </a:endParaRPr>
          </a:p>
          <a:p>
            <a:pPr algn="ctr">
              <a:lnSpc>
                <a:spcPct val="140000"/>
              </a:lnSpc>
            </a:pPr>
            <a:endParaRPr lang="en-GB" altLang="en-US" sz="2400">
              <a:solidFill>
                <a:schemeClr val="bg1"/>
              </a:solidFill>
            </a:endParaRPr>
          </a:p>
          <a:p>
            <a:pPr algn="ctr">
              <a:lnSpc>
                <a:spcPct val="140000"/>
              </a:lnSpc>
            </a:pPr>
            <a:r>
              <a:rPr lang="en-GB" altLang="en-US" sz="2400">
                <a:solidFill>
                  <a:schemeClr val="bg1"/>
                </a:solidFill>
              </a:rPr>
              <a:t>Because of the limited resources, lwIP (light-weight Internet Protocol) is used for embedded systems. Most of the functions of lwIP Sockets are identical to standard sockets found on PCs running windows or linux</a:t>
            </a:r>
            <a:endParaRPr lang="en-GB" altLang="en-US" sz="240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22225" y="493395"/>
            <a:ext cx="12192635" cy="645160"/>
          </a:xfrm>
          <a:prstGeom prst="rect">
            <a:avLst/>
          </a:prstGeom>
          <a:noFill/>
        </p:spPr>
        <p:txBody>
          <a:bodyPr wrap="square" rtlCol="0">
            <a:spAutoFit/>
          </a:bodyPr>
          <a:p>
            <a:pPr algn="ctr"/>
            <a:r>
              <a:rPr lang="en-GB" altLang="en-US" sz="3600">
                <a:solidFill>
                  <a:schemeClr val="bg1"/>
                </a:solidFill>
              </a:rPr>
              <a:t>TCP Client/Server Examples in ESP-IDF</a:t>
            </a:r>
            <a:endParaRPr lang="en-GB" altLang="en-US" sz="3600">
              <a:solidFill>
                <a:schemeClr val="bg1"/>
              </a:solidFill>
            </a:endParaRPr>
          </a:p>
        </p:txBody>
      </p:sp>
      <p:sp>
        <p:nvSpPr>
          <p:cNvPr id="9" name="Text Box 8"/>
          <p:cNvSpPr txBox="1"/>
          <p:nvPr/>
        </p:nvSpPr>
        <p:spPr>
          <a:xfrm>
            <a:off x="0" y="2607945"/>
            <a:ext cx="12192635" cy="1641475"/>
          </a:xfrm>
          <a:prstGeom prst="rect">
            <a:avLst/>
          </a:prstGeom>
          <a:noFill/>
        </p:spPr>
        <p:txBody>
          <a:bodyPr wrap="square" rtlCol="0">
            <a:spAutoFit/>
          </a:bodyPr>
          <a:p>
            <a:pPr algn="ctr">
              <a:lnSpc>
                <a:spcPct val="140000"/>
              </a:lnSpc>
            </a:pPr>
            <a:r>
              <a:rPr lang="en-GB" altLang="en-US" sz="2400">
                <a:solidFill>
                  <a:schemeClr val="bg1"/>
                </a:solidFill>
              </a:rPr>
              <a:t>The tcp_client and tcp_server examples on esp-idf can be used but if you find them complicated, you can find simplifed version of them together with python client and server codes to run on your PC in the following github link:</a:t>
            </a:r>
            <a:endParaRPr lang="en-GB" altLang="en-US" sz="240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635" y="743585"/>
            <a:ext cx="12192635" cy="645160"/>
          </a:xfrm>
          <a:prstGeom prst="rect">
            <a:avLst/>
          </a:prstGeom>
          <a:noFill/>
        </p:spPr>
        <p:txBody>
          <a:bodyPr wrap="square" rtlCol="0">
            <a:spAutoFit/>
          </a:bodyPr>
          <a:p>
            <a:pPr algn="ctr"/>
            <a:r>
              <a:rPr lang="en-GB" altLang="en-US" sz="3600">
                <a:solidFill>
                  <a:schemeClr val="bg1"/>
                </a:solidFill>
              </a:rPr>
              <a:t>Session’s content:</a:t>
            </a:r>
            <a:endParaRPr lang="en-GB" altLang="en-US" sz="3600">
              <a:solidFill>
                <a:schemeClr val="bg1"/>
              </a:solidFill>
            </a:endParaRPr>
          </a:p>
        </p:txBody>
      </p:sp>
      <p:sp>
        <p:nvSpPr>
          <p:cNvPr id="12" name="Text Box 11"/>
          <p:cNvSpPr txBox="1"/>
          <p:nvPr/>
        </p:nvSpPr>
        <p:spPr>
          <a:xfrm>
            <a:off x="885190" y="2021840"/>
            <a:ext cx="10420985" cy="4707890"/>
          </a:xfrm>
          <a:prstGeom prst="rect">
            <a:avLst/>
          </a:prstGeom>
          <a:noFill/>
        </p:spPr>
        <p:txBody>
          <a:bodyPr wrap="square" rtlCol="0">
            <a:spAutoFit/>
          </a:bodyPr>
          <a:p>
            <a:pPr marL="457200" indent="-457200" algn="l">
              <a:lnSpc>
                <a:spcPct val="250000"/>
              </a:lnSpc>
              <a:buFont typeface="Arial" panose="020B0604020202020204" pitchFamily="34" charset="0"/>
              <a:buChar char="•"/>
            </a:pPr>
            <a:r>
              <a:rPr lang="en-GB" altLang="en-US" sz="2400">
                <a:solidFill>
                  <a:schemeClr val="bg1"/>
                </a:solidFill>
                <a:sym typeface="+mn-ea"/>
              </a:rPr>
              <a:t>Introduction to the ESP32 and its’ variants</a:t>
            </a:r>
            <a:endParaRPr lang="en-GB" altLang="en-US" sz="2400">
              <a:solidFill>
                <a:schemeClr val="bg1"/>
              </a:solidFill>
              <a:sym typeface="+mn-ea"/>
            </a:endParaRPr>
          </a:p>
          <a:p>
            <a:pPr marL="457200" indent="-457200" algn="l">
              <a:lnSpc>
                <a:spcPct val="250000"/>
              </a:lnSpc>
              <a:buFont typeface="Arial" panose="020B0604020202020204" pitchFamily="34" charset="0"/>
              <a:buChar char="•"/>
            </a:pPr>
            <a:r>
              <a:rPr lang="en-GB" altLang="en-US" sz="2400">
                <a:solidFill>
                  <a:schemeClr val="bg1"/>
                </a:solidFill>
                <a:sym typeface="+mn-ea"/>
              </a:rPr>
              <a:t>Comparing ESP32 to Arduino UNO</a:t>
            </a:r>
            <a:endParaRPr lang="en-GB" altLang="en-US" sz="2400">
              <a:solidFill>
                <a:schemeClr val="bg1"/>
              </a:solidFill>
              <a:sym typeface="+mn-ea"/>
            </a:endParaRPr>
          </a:p>
          <a:p>
            <a:pPr marL="457200" indent="-457200" algn="l">
              <a:lnSpc>
                <a:spcPct val="250000"/>
              </a:lnSpc>
              <a:buFont typeface="Arial" panose="020B0604020202020204" pitchFamily="34" charset="0"/>
              <a:buChar char="•"/>
            </a:pPr>
            <a:r>
              <a:rPr lang="en-GB" altLang="en-US" sz="2400">
                <a:solidFill>
                  <a:schemeClr val="bg1"/>
                </a:solidFill>
              </a:rPr>
              <a:t>Getting started with IoT Development Framework</a:t>
            </a:r>
            <a:endParaRPr lang="en-GB" altLang="en-US" sz="2400">
              <a:solidFill>
                <a:schemeClr val="bg1"/>
              </a:solidFill>
            </a:endParaRPr>
          </a:p>
          <a:p>
            <a:pPr marL="457200" indent="-457200" algn="l">
              <a:lnSpc>
                <a:spcPct val="250000"/>
              </a:lnSpc>
              <a:buFont typeface="Arial" panose="020B0604020202020204" pitchFamily="34" charset="0"/>
              <a:buChar char="•"/>
            </a:pPr>
            <a:r>
              <a:rPr lang="en-GB" altLang="en-US" sz="2400">
                <a:solidFill>
                  <a:schemeClr val="bg1"/>
                </a:solidFill>
              </a:rPr>
              <a:t>Understand the “blink” example code</a:t>
            </a:r>
            <a:endParaRPr lang="en-GB" altLang="en-US" sz="2400">
              <a:solidFill>
                <a:schemeClr val="bg1"/>
              </a:solidFill>
            </a:endParaRPr>
          </a:p>
          <a:p>
            <a:pPr marL="342900" indent="-342900" algn="l">
              <a:lnSpc>
                <a:spcPct val="250000"/>
              </a:lnSpc>
              <a:buFont typeface="Arial" panose="020B0604020202020204" pitchFamily="34" charset="0"/>
              <a:buChar char="•"/>
            </a:pPr>
            <a:endParaRPr lang="en-GB" altLang="en-US" sz="2400">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22225" y="493395"/>
            <a:ext cx="12192635" cy="645160"/>
          </a:xfrm>
          <a:prstGeom prst="rect">
            <a:avLst/>
          </a:prstGeom>
          <a:noFill/>
        </p:spPr>
        <p:txBody>
          <a:bodyPr wrap="square" rtlCol="0">
            <a:spAutoFit/>
          </a:bodyPr>
          <a:p>
            <a:pPr algn="ctr"/>
            <a:r>
              <a:rPr lang="en-GB" altLang="en-US" sz="3600">
                <a:solidFill>
                  <a:schemeClr val="bg1"/>
                </a:solidFill>
              </a:rPr>
              <a:t>What is Internet of Things</a:t>
            </a:r>
            <a:endParaRPr lang="en-GB" altLang="en-US" sz="3600">
              <a:solidFill>
                <a:schemeClr val="bg1"/>
              </a:solidFill>
            </a:endParaRPr>
          </a:p>
        </p:txBody>
      </p:sp>
      <p:pic>
        <p:nvPicPr>
          <p:cNvPr id="11" name="Picture 10" descr="8d8d2b76cd_79391_ido"/>
          <p:cNvPicPr>
            <a:picLocks noChangeAspect="1"/>
          </p:cNvPicPr>
          <p:nvPr/>
        </p:nvPicPr>
        <p:blipFill>
          <a:blip r:embed="rId1"/>
          <a:stretch>
            <a:fillRect/>
          </a:stretch>
        </p:blipFill>
        <p:spPr>
          <a:xfrm>
            <a:off x="1927860" y="1138555"/>
            <a:ext cx="8335645" cy="541845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6"/>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直角三角形 8"/>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68" name="Google Shape;168;p1"/>
          <p:cNvPicPr preferRelativeResize="0"/>
          <p:nvPr/>
        </p:nvPicPr>
        <p:blipFill rotWithShape="1">
          <a:blip r:embed="rId1"/>
          <a:srcRect/>
          <a:stretch>
            <a:fillRect/>
          </a:stretch>
        </p:blipFill>
        <p:spPr>
          <a:xfrm>
            <a:off x="5230495" y="5576570"/>
            <a:ext cx="1731010" cy="1172210"/>
          </a:xfrm>
          <a:prstGeom prst="rect">
            <a:avLst/>
          </a:prstGeom>
          <a:noFill/>
          <a:ln>
            <a:noFill/>
          </a:ln>
        </p:spPr>
      </p:pic>
      <p:sp>
        <p:nvSpPr>
          <p:cNvPr id="3" name="Text Box 2"/>
          <p:cNvSpPr txBox="1"/>
          <p:nvPr/>
        </p:nvSpPr>
        <p:spPr>
          <a:xfrm>
            <a:off x="635" y="2921635"/>
            <a:ext cx="12191365" cy="1014730"/>
          </a:xfrm>
          <a:prstGeom prst="rect">
            <a:avLst/>
          </a:prstGeom>
          <a:noFill/>
        </p:spPr>
        <p:txBody>
          <a:bodyPr wrap="square" rtlCol="0">
            <a:spAutoFit/>
          </a:bodyPr>
          <a:p>
            <a:pPr algn="ctr"/>
            <a:r>
              <a:rPr lang="en-GB" altLang="en-US" sz="6000">
                <a:solidFill>
                  <a:schemeClr val="bg1"/>
                </a:solidFill>
              </a:rPr>
              <a:t>Thank you</a:t>
            </a:r>
            <a:endParaRPr lang="en-GB" altLang="en-US" sz="600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0" y="4772025"/>
            <a:ext cx="6118860" cy="2085975"/>
            <a:chOff x="0" y="4772025"/>
            <a:chExt cx="6118860" cy="2085975"/>
          </a:xfrm>
        </p:grpSpPr>
        <p:sp>
          <p:nvSpPr>
            <p:cNvPr id="11"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6"/>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 name="组合 2"/>
          <p:cNvGrpSpPr/>
          <p:nvPr/>
        </p:nvGrpSpPr>
        <p:grpSpPr>
          <a:xfrm flipV="1">
            <a:off x="6096000" y="0"/>
            <a:ext cx="6118860" cy="2085975"/>
            <a:chOff x="6073140" y="4772025"/>
            <a:chExt cx="6118860" cy="2085975"/>
          </a:xfrm>
        </p:grpSpPr>
        <p:sp>
          <p:nvSpPr>
            <p:cNvPr id="12"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直角三角形 8"/>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 name="矩形: 圆角 16"/>
          <p:cNvSpPr/>
          <p:nvPr/>
        </p:nvSpPr>
        <p:spPr>
          <a:xfrm>
            <a:off x="5272924" y="1432658"/>
            <a:ext cx="1646153" cy="1576977"/>
          </a:xfrm>
          <a:prstGeom prst="roundRect">
            <a:avLst>
              <a:gd name="adj" fmla="val 163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600" b="0" i="0" u="none" strike="noStrike" kern="1200" cap="none" spc="0" normalizeH="0" baseline="0" noProof="0">
                <a:ln>
                  <a:noFill/>
                </a:ln>
                <a:solidFill>
                  <a:srgbClr val="190C25"/>
                </a:solidFill>
                <a:effectLst/>
                <a:uLnTx/>
                <a:uFillTx/>
                <a:cs typeface="+mn-ea"/>
                <a:sym typeface="+mn-lt"/>
              </a:rPr>
              <a:t>01</a:t>
            </a:r>
            <a:endParaRPr kumimoji="0" lang="zh-CN" altLang="en-US" sz="6600" b="0" i="0" u="none" strike="noStrike" kern="1200" cap="none" spc="0" normalizeH="0" baseline="0" noProof="0">
              <a:ln>
                <a:noFill/>
              </a:ln>
              <a:solidFill>
                <a:srgbClr val="190C25"/>
              </a:solidFill>
              <a:effectLst/>
              <a:uLnTx/>
              <a:uFillTx/>
              <a:cs typeface="+mn-ea"/>
              <a:sym typeface="+mn-lt"/>
            </a:endParaRPr>
          </a:p>
        </p:txBody>
      </p:sp>
      <p:sp>
        <p:nvSpPr>
          <p:cNvPr id="14" name="矩形 13"/>
          <p:cNvSpPr/>
          <p:nvPr/>
        </p:nvSpPr>
        <p:spPr>
          <a:xfrm>
            <a:off x="0" y="3261995"/>
            <a:ext cx="12214860" cy="583565"/>
          </a:xfrm>
          <a:prstGeom prst="rect">
            <a:avLst/>
          </a:prstGeom>
        </p:spPr>
        <p:txBody>
          <a:bodyPr wrap="square">
            <a:spAutoFit/>
          </a:bodyPr>
          <a:lstStyle/>
          <a:p>
            <a:pPr algn="ctr"/>
            <a:r>
              <a:rPr lang="en-GB" altLang="en-US" sz="3200" dirty="0">
                <a:solidFill>
                  <a:schemeClr val="bg1"/>
                </a:solidFill>
                <a:latin typeface="Arial" panose="020B0604020202020204" pitchFamily="34" charset="0"/>
                <a:cs typeface="+mn-ea"/>
                <a:sym typeface="+mn-lt"/>
              </a:rPr>
              <a:t>Getting Started with ESP32</a:t>
            </a:r>
            <a:endParaRPr lang="en-GB" altLang="en-US" sz="3200" dirty="0">
              <a:solidFill>
                <a:schemeClr val="bg1"/>
              </a:solidFill>
              <a:latin typeface="Arial" panose="020B0604020202020204" pitchFamily="34" charset="0"/>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635" y="743585"/>
            <a:ext cx="12192635" cy="645160"/>
          </a:xfrm>
          <a:prstGeom prst="rect">
            <a:avLst/>
          </a:prstGeom>
          <a:noFill/>
        </p:spPr>
        <p:txBody>
          <a:bodyPr wrap="square" rtlCol="0">
            <a:spAutoFit/>
          </a:bodyPr>
          <a:p>
            <a:pPr algn="ctr"/>
            <a:r>
              <a:rPr lang="en-GB" altLang="en-US" sz="3600">
                <a:solidFill>
                  <a:schemeClr val="bg1"/>
                </a:solidFill>
              </a:rPr>
              <a:t>Introduction</a:t>
            </a:r>
            <a:endParaRPr lang="en-GB" altLang="en-US" sz="3600">
              <a:solidFill>
                <a:schemeClr val="bg1"/>
              </a:solidFill>
            </a:endParaRPr>
          </a:p>
        </p:txBody>
      </p:sp>
      <p:sp>
        <p:nvSpPr>
          <p:cNvPr id="12" name="Text Box 11"/>
          <p:cNvSpPr txBox="1"/>
          <p:nvPr/>
        </p:nvSpPr>
        <p:spPr>
          <a:xfrm>
            <a:off x="1759585" y="3130550"/>
            <a:ext cx="8574405" cy="1198880"/>
          </a:xfrm>
          <a:prstGeom prst="rect">
            <a:avLst/>
          </a:prstGeom>
          <a:noFill/>
        </p:spPr>
        <p:txBody>
          <a:bodyPr wrap="square" rtlCol="0">
            <a:spAutoFit/>
          </a:bodyPr>
          <a:p>
            <a:pPr algn="ctr"/>
            <a:r>
              <a:rPr lang="en-GB" altLang="en-US" sz="2400">
                <a:solidFill>
                  <a:schemeClr val="bg1"/>
                </a:solidFill>
              </a:rPr>
              <a:t>ESP32 is a low-cost dual core microcontroller developed by Espressif Systems. It has both WiFi and Bluetooth integrated with various peripherals.</a:t>
            </a:r>
            <a:endParaRPr lang="en-GB" altLang="en-US" sz="240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mn-ea"/>
              <a:sym typeface="+mn-lt"/>
            </a:endParaRPr>
          </a:p>
        </p:txBody>
      </p:sp>
      <p:grpSp>
        <p:nvGrpSpPr>
          <p:cNvPr id="5" name="组合 2"/>
          <p:cNvGrpSpPr/>
          <p:nvPr/>
        </p:nvGrpSpPr>
        <p:grpSpPr>
          <a:xfrm>
            <a:off x="0" y="6165273"/>
            <a:ext cx="2032000" cy="692727"/>
            <a:chOff x="0" y="4772025"/>
            <a:chExt cx="6118860" cy="2085975"/>
          </a:xfrm>
        </p:grpSpPr>
        <p:sp>
          <p:nvSpPr>
            <p:cNvPr id="6"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mn-ea"/>
                <a:sym typeface="+mn-lt"/>
              </a:endParaRPr>
            </a:p>
          </p:txBody>
        </p:sp>
        <p:sp>
          <p:nvSpPr>
            <p:cNvPr id="7"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mn-ea"/>
                <a:sym typeface="+mn-lt"/>
              </a:endParaRPr>
            </a:p>
          </p:txBody>
        </p:sp>
      </p:grpSp>
      <p:grpSp>
        <p:nvGrpSpPr>
          <p:cNvPr id="8" name="组合 5"/>
          <p:cNvGrpSpPr/>
          <p:nvPr/>
        </p:nvGrpSpPr>
        <p:grpSpPr>
          <a:xfrm flipV="1">
            <a:off x="10043522" y="-1"/>
            <a:ext cx="2171338" cy="740229"/>
            <a:chOff x="6073140" y="4772025"/>
            <a:chExt cx="6118860" cy="2085975"/>
          </a:xfrm>
        </p:grpSpPr>
        <p:sp>
          <p:nvSpPr>
            <p:cNvPr id="9"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mn-ea"/>
                <a:sym typeface="+mn-lt"/>
              </a:endParaRPr>
            </a:p>
          </p:txBody>
        </p:sp>
        <p:sp>
          <p:nvSpPr>
            <p:cNvPr id="10"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mn-ea"/>
                <a:sym typeface="+mn-lt"/>
              </a:endParaRPr>
            </a:p>
          </p:txBody>
        </p:sp>
      </p:grpSp>
      <p:sp>
        <p:nvSpPr>
          <p:cNvPr id="11" name="Text Box 10"/>
          <p:cNvSpPr txBox="1"/>
          <p:nvPr/>
        </p:nvSpPr>
        <p:spPr>
          <a:xfrm>
            <a:off x="-635" y="743585"/>
            <a:ext cx="12192635" cy="645160"/>
          </a:xfrm>
          <a:prstGeom prst="rect">
            <a:avLst/>
          </a:prstGeom>
          <a:noFill/>
        </p:spPr>
        <p:txBody>
          <a:bodyPr wrap="square" rtlCol="0">
            <a:spAutoFit/>
          </a:bodyPr>
          <a:p>
            <a:pPr algn="ctr"/>
            <a:r>
              <a:rPr lang="en-GB" altLang="en-US" sz="3600">
                <a:solidFill>
                  <a:schemeClr val="bg1"/>
                </a:solidFill>
              </a:rPr>
              <a:t>ESP32 vs Arduino UNO</a:t>
            </a:r>
            <a:endParaRPr lang="en-GB" altLang="en-US" sz="3600">
              <a:solidFill>
                <a:schemeClr val="bg1"/>
              </a:solidFill>
            </a:endParaRPr>
          </a:p>
        </p:txBody>
      </p:sp>
      <p:graphicFrame>
        <p:nvGraphicFramePr>
          <p:cNvPr id="14" name="Table 13"/>
          <p:cNvGraphicFramePr/>
          <p:nvPr/>
        </p:nvGraphicFramePr>
        <p:xfrm>
          <a:off x="1143635" y="1638935"/>
          <a:ext cx="9904095" cy="4394835"/>
        </p:xfrm>
        <a:graphic>
          <a:graphicData uri="http://schemas.openxmlformats.org/drawingml/2006/table">
            <a:tbl>
              <a:tblPr bandRow="1">
                <a:tableStyleId>{8FD4443E-F989-4FC4-A0C8-D5A2AF1F390B}</a:tableStyleId>
              </a:tblPr>
              <a:tblGrid>
                <a:gridCol w="3301365"/>
                <a:gridCol w="3301365"/>
                <a:gridCol w="3301365"/>
              </a:tblGrid>
              <a:tr h="236855">
                <a:tc>
                  <a:txBody>
                    <a:bodyPr/>
                    <a:p>
                      <a:pPr>
                        <a:buNone/>
                      </a:pPr>
                      <a:r>
                        <a:rPr lang="en-GB" altLang="en-US"/>
                        <a:t>Specs</a:t>
                      </a:r>
                      <a:endParaRPr lang="en-GB" altLang="en-US"/>
                    </a:p>
                  </a:txBody>
                  <a:tcPr/>
                </a:tc>
                <a:tc>
                  <a:txBody>
                    <a:bodyPr/>
                    <a:p>
                      <a:pPr>
                        <a:buNone/>
                      </a:pPr>
                      <a:r>
                        <a:rPr lang="en-GB" altLang="en-US"/>
                        <a:t>ESP32</a:t>
                      </a:r>
                      <a:endParaRPr lang="en-GB" altLang="en-US"/>
                    </a:p>
                  </a:txBody>
                  <a:tcPr/>
                </a:tc>
                <a:tc>
                  <a:txBody>
                    <a:bodyPr/>
                    <a:p>
                      <a:pPr>
                        <a:buNone/>
                      </a:pPr>
                      <a:r>
                        <a:rPr lang="en-GB" altLang="en-US"/>
                        <a:t>Arduino UNO</a:t>
                      </a:r>
                      <a:endParaRPr lang="en-GB" altLang="en-US"/>
                    </a:p>
                  </a:txBody>
                  <a:tcPr/>
                </a:tc>
              </a:tr>
              <a:tr h="400685">
                <a:tc>
                  <a:txBody>
                    <a:bodyPr/>
                    <a:p>
                      <a:pPr>
                        <a:buNone/>
                      </a:pPr>
                      <a:r>
                        <a:rPr lang="en-GB" altLang="en-US"/>
                        <a:t>CPU </a:t>
                      </a:r>
                      <a:endParaRPr lang="en-GB" altLang="en-US"/>
                    </a:p>
                  </a:txBody>
                  <a:tcPr/>
                </a:tc>
                <a:tc>
                  <a:txBody>
                    <a:bodyPr/>
                    <a:p>
                      <a:pPr>
                        <a:buNone/>
                      </a:pPr>
                      <a:r>
                        <a:rPr lang="en-GB" altLang="en-US"/>
                        <a:t>Dual Core 160 MHz</a:t>
                      </a:r>
                      <a:endParaRPr lang="en-GB" altLang="en-US"/>
                    </a:p>
                  </a:txBody>
                  <a:tcPr/>
                </a:tc>
                <a:tc>
                  <a:txBody>
                    <a:bodyPr/>
                    <a:p>
                      <a:pPr>
                        <a:buNone/>
                      </a:pPr>
                      <a:r>
                        <a:rPr lang="en-GB" altLang="en-US"/>
                        <a:t>Single Core 16MHz</a:t>
                      </a:r>
                      <a:endParaRPr lang="en-GB" altLang="en-US"/>
                    </a:p>
                  </a:txBody>
                  <a:tcPr/>
                </a:tc>
              </a:tr>
              <a:tr h="399415">
                <a:tc>
                  <a:txBody>
                    <a:bodyPr/>
                    <a:p>
                      <a:pPr>
                        <a:buNone/>
                      </a:pPr>
                      <a:r>
                        <a:rPr lang="en-GB" altLang="en-US"/>
                        <a:t>Flash Memory</a:t>
                      </a:r>
                      <a:endParaRPr lang="en-GB" altLang="en-US"/>
                    </a:p>
                  </a:txBody>
                  <a:tcPr/>
                </a:tc>
                <a:tc>
                  <a:txBody>
                    <a:bodyPr/>
                    <a:p>
                      <a:pPr>
                        <a:buNone/>
                      </a:pPr>
                      <a:r>
                        <a:rPr lang="en-GB" altLang="en-US"/>
                        <a:t>4MB</a:t>
                      </a:r>
                      <a:endParaRPr lang="en-GB" altLang="en-US"/>
                    </a:p>
                  </a:txBody>
                  <a:tcPr/>
                </a:tc>
                <a:tc>
                  <a:txBody>
                    <a:bodyPr/>
                    <a:p>
                      <a:pPr>
                        <a:buNone/>
                      </a:pPr>
                      <a:r>
                        <a:rPr lang="en-GB" altLang="en-US"/>
                        <a:t>32KB</a:t>
                      </a:r>
                      <a:endParaRPr lang="en-GB" altLang="en-US"/>
                    </a:p>
                  </a:txBody>
                  <a:tcPr/>
                </a:tc>
              </a:tr>
              <a:tr h="400050">
                <a:tc>
                  <a:txBody>
                    <a:bodyPr/>
                    <a:p>
                      <a:pPr>
                        <a:buNone/>
                      </a:pPr>
                      <a:r>
                        <a:rPr lang="en-GB" altLang="en-US"/>
                        <a:t>SRAM</a:t>
                      </a:r>
                      <a:endParaRPr lang="en-GB" altLang="en-US"/>
                    </a:p>
                  </a:txBody>
                  <a:tcPr/>
                </a:tc>
                <a:tc>
                  <a:txBody>
                    <a:bodyPr/>
                    <a:p>
                      <a:pPr>
                        <a:buNone/>
                      </a:pPr>
                      <a:r>
                        <a:rPr lang="en-GB" altLang="en-US"/>
                        <a:t>520KB</a:t>
                      </a:r>
                      <a:endParaRPr lang="en-GB" altLang="en-US"/>
                    </a:p>
                  </a:txBody>
                  <a:tcPr/>
                </a:tc>
                <a:tc>
                  <a:txBody>
                    <a:bodyPr/>
                    <a:p>
                      <a:pPr>
                        <a:buNone/>
                      </a:pPr>
                      <a:r>
                        <a:rPr lang="en-GB" altLang="en-US"/>
                        <a:t>2KB</a:t>
                      </a:r>
                      <a:endParaRPr lang="en-GB" altLang="en-US"/>
                    </a:p>
                  </a:txBody>
                  <a:tcPr/>
                </a:tc>
              </a:tr>
              <a:tr h="429260">
                <a:tc>
                  <a:txBody>
                    <a:bodyPr/>
                    <a:p>
                      <a:pPr>
                        <a:buNone/>
                      </a:pPr>
                      <a:r>
                        <a:rPr lang="en-GB" altLang="en-US"/>
                        <a:t>GPIOs</a:t>
                      </a:r>
                      <a:endParaRPr lang="en-GB" altLang="en-US"/>
                    </a:p>
                  </a:txBody>
                  <a:tcPr/>
                </a:tc>
                <a:tc>
                  <a:txBody>
                    <a:bodyPr/>
                    <a:p>
                      <a:pPr>
                        <a:buNone/>
                      </a:pPr>
                      <a:r>
                        <a:rPr lang="en-GB" altLang="en-US"/>
                        <a:t>38</a:t>
                      </a:r>
                      <a:endParaRPr lang="en-GB" altLang="en-US"/>
                    </a:p>
                  </a:txBody>
                  <a:tcPr/>
                </a:tc>
                <a:tc>
                  <a:txBody>
                    <a:bodyPr/>
                    <a:p>
                      <a:pPr>
                        <a:buNone/>
                      </a:pPr>
                      <a:r>
                        <a:rPr lang="en-GB" altLang="en-US"/>
                        <a:t>20</a:t>
                      </a:r>
                      <a:endParaRPr lang="en-GB" altLang="en-US"/>
                    </a:p>
                  </a:txBody>
                  <a:tcPr/>
                </a:tc>
              </a:tr>
              <a:tr h="400685">
                <a:tc>
                  <a:txBody>
                    <a:bodyPr/>
                    <a:p>
                      <a:pPr>
                        <a:buNone/>
                      </a:pPr>
                      <a:r>
                        <a:rPr lang="en-GB" altLang="en-US"/>
                        <a:t>WiFi/Bluetooth</a:t>
                      </a:r>
                      <a:endParaRPr lang="en-GB" altLang="en-US"/>
                    </a:p>
                  </a:txBody>
                  <a:tcPr/>
                </a:tc>
                <a:tc>
                  <a:txBody>
                    <a:bodyPr/>
                    <a:p>
                      <a:pPr>
                        <a:buNone/>
                      </a:pPr>
                      <a:r>
                        <a:rPr lang="en-GB" altLang="en-US"/>
                        <a:t>Yes</a:t>
                      </a:r>
                      <a:endParaRPr lang="en-GB" altLang="en-US"/>
                    </a:p>
                  </a:txBody>
                  <a:tcPr/>
                </a:tc>
                <a:tc>
                  <a:txBody>
                    <a:bodyPr/>
                    <a:p>
                      <a:pPr>
                        <a:buNone/>
                      </a:pPr>
                      <a:r>
                        <a:rPr lang="en-GB" altLang="en-US"/>
                        <a:t>No</a:t>
                      </a:r>
                      <a:endParaRPr lang="en-GB" altLang="en-US"/>
                    </a:p>
                  </a:txBody>
                  <a:tcPr/>
                </a:tc>
              </a:tr>
              <a:tr h="400050">
                <a:tc>
                  <a:txBody>
                    <a:bodyPr/>
                    <a:p>
                      <a:pPr>
                        <a:buNone/>
                      </a:pPr>
                      <a:r>
                        <a:rPr lang="en-GB" altLang="en-US"/>
                        <a:t>UART (Hardware Serial)</a:t>
                      </a:r>
                      <a:endParaRPr lang="en-GB" altLang="en-US"/>
                    </a:p>
                  </a:txBody>
                  <a:tcPr/>
                </a:tc>
                <a:tc>
                  <a:txBody>
                    <a:bodyPr/>
                    <a:p>
                      <a:pPr>
                        <a:buNone/>
                      </a:pPr>
                      <a:r>
                        <a:rPr lang="en-GB" altLang="en-US"/>
                        <a:t>3</a:t>
                      </a:r>
                      <a:endParaRPr lang="en-GB" altLang="en-US"/>
                    </a:p>
                  </a:txBody>
                  <a:tcPr/>
                </a:tc>
                <a:tc>
                  <a:txBody>
                    <a:bodyPr/>
                    <a:p>
                      <a:pPr>
                        <a:buNone/>
                      </a:pPr>
                      <a:r>
                        <a:rPr lang="en-GB" altLang="en-US"/>
                        <a:t>1</a:t>
                      </a:r>
                      <a:endParaRPr lang="en-GB" altLang="en-US"/>
                    </a:p>
                  </a:txBody>
                  <a:tcPr/>
                </a:tc>
              </a:tr>
              <a:tr h="399415">
                <a:tc>
                  <a:txBody>
                    <a:bodyPr/>
                    <a:p>
                      <a:pPr>
                        <a:buNone/>
                      </a:pPr>
                      <a:r>
                        <a:rPr lang="en-GB" altLang="en-US"/>
                        <a:t>SPI </a:t>
                      </a:r>
                      <a:endParaRPr lang="en-GB" altLang="en-US"/>
                    </a:p>
                  </a:txBody>
                  <a:tcPr/>
                </a:tc>
                <a:tc>
                  <a:txBody>
                    <a:bodyPr/>
                    <a:p>
                      <a:pPr>
                        <a:buNone/>
                      </a:pPr>
                      <a:r>
                        <a:rPr lang="en-GB" altLang="en-US"/>
                        <a:t>3</a:t>
                      </a:r>
                      <a:endParaRPr lang="en-GB" altLang="en-US"/>
                    </a:p>
                  </a:txBody>
                  <a:tcPr/>
                </a:tc>
                <a:tc>
                  <a:txBody>
                    <a:bodyPr/>
                    <a:p>
                      <a:pPr>
                        <a:buNone/>
                      </a:pPr>
                      <a:r>
                        <a:rPr lang="en-GB" altLang="en-US"/>
                        <a:t>1</a:t>
                      </a:r>
                      <a:endParaRPr lang="en-GB" altLang="en-US"/>
                    </a:p>
                  </a:txBody>
                  <a:tcPr/>
                </a:tc>
              </a:tr>
              <a:tr h="400685">
                <a:tc>
                  <a:txBody>
                    <a:bodyPr/>
                    <a:p>
                      <a:pPr>
                        <a:buNone/>
                      </a:pPr>
                      <a:r>
                        <a:rPr lang="en-GB" altLang="en-US"/>
                        <a:t>I²C</a:t>
                      </a:r>
                      <a:endParaRPr lang="en-GB" altLang="en-US"/>
                    </a:p>
                  </a:txBody>
                  <a:tcPr/>
                </a:tc>
                <a:tc>
                  <a:txBody>
                    <a:bodyPr/>
                    <a:p>
                      <a:pPr>
                        <a:buNone/>
                      </a:pPr>
                      <a:r>
                        <a:rPr lang="en-GB" altLang="en-US"/>
                        <a:t>2</a:t>
                      </a:r>
                      <a:endParaRPr lang="en-GB" altLang="en-US"/>
                    </a:p>
                  </a:txBody>
                  <a:tcPr/>
                </a:tc>
                <a:tc>
                  <a:txBody>
                    <a:bodyPr/>
                    <a:p>
                      <a:pPr>
                        <a:buNone/>
                      </a:pPr>
                      <a:r>
                        <a:rPr lang="en-GB" altLang="en-US"/>
                        <a:t>1</a:t>
                      </a:r>
                      <a:endParaRPr lang="en-GB" altLang="en-US"/>
                    </a:p>
                  </a:txBody>
                  <a:tcPr/>
                </a:tc>
              </a:tr>
              <a:tr h="399415">
                <a:tc>
                  <a:txBody>
                    <a:bodyPr/>
                    <a:p>
                      <a:pPr>
                        <a:buNone/>
                      </a:pPr>
                      <a:r>
                        <a:rPr lang="en-GB" altLang="en-US"/>
                        <a:t>Operating Voltage</a:t>
                      </a:r>
                      <a:endParaRPr lang="en-GB" altLang="en-US"/>
                    </a:p>
                  </a:txBody>
                  <a:tcPr/>
                </a:tc>
                <a:tc>
                  <a:txBody>
                    <a:bodyPr/>
                    <a:p>
                      <a:pPr>
                        <a:buNone/>
                      </a:pPr>
                      <a:r>
                        <a:rPr lang="en-GB" altLang="en-US"/>
                        <a:t>3.3V</a:t>
                      </a:r>
                      <a:endParaRPr lang="en-GB" altLang="en-US"/>
                    </a:p>
                  </a:txBody>
                  <a:tcPr/>
                </a:tc>
                <a:tc>
                  <a:txBody>
                    <a:bodyPr/>
                    <a:p>
                      <a:pPr>
                        <a:buNone/>
                      </a:pPr>
                      <a:r>
                        <a:rPr lang="en-GB" altLang="en-US"/>
                        <a:t>5V</a:t>
                      </a:r>
                      <a:endParaRPr lang="en-GB" altLang="en-US"/>
                    </a:p>
                  </a:txBody>
                  <a:tcPr/>
                </a:tc>
              </a:tr>
              <a:tr h="399415">
                <a:tc>
                  <a:txBody>
                    <a:bodyPr/>
                    <a:p>
                      <a:pPr>
                        <a:buNone/>
                      </a:pPr>
                      <a:r>
                        <a:rPr lang="en-GB" altLang="en-US"/>
                        <a:t>Price</a:t>
                      </a:r>
                      <a:endParaRPr lang="en-GB" altLang="en-US"/>
                    </a:p>
                  </a:txBody>
                  <a:tcPr/>
                </a:tc>
                <a:tc>
                  <a:txBody>
                    <a:bodyPr/>
                    <a:p>
                      <a:pPr>
                        <a:buNone/>
                      </a:pPr>
                      <a:r>
                        <a:rPr lang="en-GB" altLang="en-US"/>
                        <a:t>2500DA/ 3.5$</a:t>
                      </a:r>
                      <a:endParaRPr lang="en-GB" altLang="en-US"/>
                    </a:p>
                  </a:txBody>
                  <a:tcPr/>
                </a:tc>
                <a:tc>
                  <a:txBody>
                    <a:bodyPr/>
                    <a:p>
                      <a:pPr>
                        <a:buNone/>
                      </a:pPr>
                      <a:r>
                        <a:rPr lang="en-GB" altLang="en-US"/>
                        <a:t>2800DA/ 4$</a:t>
                      </a:r>
                      <a:endParaRPr lang="en-GB" altLang="en-US"/>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635" y="743585"/>
            <a:ext cx="12192635" cy="645160"/>
          </a:xfrm>
          <a:prstGeom prst="rect">
            <a:avLst/>
          </a:prstGeom>
          <a:noFill/>
        </p:spPr>
        <p:txBody>
          <a:bodyPr wrap="square" rtlCol="0">
            <a:spAutoFit/>
          </a:bodyPr>
          <a:p>
            <a:pPr algn="ctr"/>
            <a:r>
              <a:rPr lang="en-GB" altLang="en-US" sz="3600">
                <a:solidFill>
                  <a:schemeClr val="bg1"/>
                </a:solidFill>
              </a:rPr>
              <a:t>Other ESPs</a:t>
            </a:r>
            <a:endParaRPr lang="en-GB" altLang="en-US" sz="3600">
              <a:solidFill>
                <a:schemeClr val="bg1"/>
              </a:solidFill>
            </a:endParaRPr>
          </a:p>
        </p:txBody>
      </p:sp>
      <p:pic>
        <p:nvPicPr>
          <p:cNvPr id="9" name="Picture 8" descr="ESP-WROOM-32_t"/>
          <p:cNvPicPr>
            <a:picLocks noChangeAspect="1"/>
          </p:cNvPicPr>
          <p:nvPr/>
        </p:nvPicPr>
        <p:blipFill>
          <a:blip r:embed="rId1"/>
          <a:stretch>
            <a:fillRect/>
          </a:stretch>
        </p:blipFill>
        <p:spPr>
          <a:xfrm>
            <a:off x="2075815" y="2280920"/>
            <a:ext cx="2161540" cy="2161540"/>
          </a:xfrm>
          <a:prstGeom prst="rect">
            <a:avLst/>
          </a:prstGeom>
        </p:spPr>
      </p:pic>
      <p:pic>
        <p:nvPicPr>
          <p:cNvPr id="12" name="Picture 11" descr="ESP32-WROVER-B.001"/>
          <p:cNvPicPr>
            <a:picLocks noChangeAspect="1"/>
          </p:cNvPicPr>
          <p:nvPr/>
        </p:nvPicPr>
        <p:blipFill>
          <a:blip r:embed="rId2"/>
          <a:stretch>
            <a:fillRect/>
          </a:stretch>
        </p:blipFill>
        <p:spPr>
          <a:xfrm>
            <a:off x="4237355" y="2091055"/>
            <a:ext cx="1684020" cy="2675255"/>
          </a:xfrm>
          <a:prstGeom prst="rect">
            <a:avLst/>
          </a:prstGeom>
        </p:spPr>
      </p:pic>
      <p:pic>
        <p:nvPicPr>
          <p:cNvPr id="14" name="Picture 13" descr="esp32 S2"/>
          <p:cNvPicPr>
            <a:picLocks noChangeAspect="1"/>
          </p:cNvPicPr>
          <p:nvPr/>
        </p:nvPicPr>
        <p:blipFill>
          <a:blip r:embed="rId3"/>
          <a:stretch>
            <a:fillRect/>
          </a:stretch>
        </p:blipFill>
        <p:spPr>
          <a:xfrm>
            <a:off x="6434455" y="2322830"/>
            <a:ext cx="1210310" cy="2350770"/>
          </a:xfrm>
          <a:prstGeom prst="rect">
            <a:avLst/>
          </a:prstGeom>
        </p:spPr>
      </p:pic>
      <p:pic>
        <p:nvPicPr>
          <p:cNvPr id="16" name="Picture 15" descr="ESP32-S3-WROOM-1-N8 &amp; -N8R2_SPL"/>
          <p:cNvPicPr>
            <a:picLocks noChangeAspect="1"/>
          </p:cNvPicPr>
          <p:nvPr/>
        </p:nvPicPr>
        <p:blipFill>
          <a:blip r:embed="rId4"/>
          <a:stretch>
            <a:fillRect/>
          </a:stretch>
        </p:blipFill>
        <p:spPr>
          <a:xfrm>
            <a:off x="9773920" y="1875790"/>
            <a:ext cx="1981200" cy="2971800"/>
          </a:xfrm>
          <a:prstGeom prst="rect">
            <a:avLst/>
          </a:prstGeom>
        </p:spPr>
      </p:pic>
      <p:pic>
        <p:nvPicPr>
          <p:cNvPr id="17" name="Picture 16" descr="Esp32-Pico-D4-Wi-Fi-and-Bluetooth-Combo-SIP-Module-with-4MB-Flash-Dual-Chip"/>
          <p:cNvPicPr>
            <a:picLocks noChangeAspect="1"/>
          </p:cNvPicPr>
          <p:nvPr/>
        </p:nvPicPr>
        <p:blipFill>
          <a:blip r:embed="rId5"/>
          <a:stretch>
            <a:fillRect/>
          </a:stretch>
        </p:blipFill>
        <p:spPr>
          <a:xfrm rot="180000">
            <a:off x="7849870" y="2377440"/>
            <a:ext cx="2138680" cy="2167890"/>
          </a:xfrm>
          <a:prstGeom prst="rect">
            <a:avLst/>
          </a:prstGeom>
        </p:spPr>
      </p:pic>
      <p:pic>
        <p:nvPicPr>
          <p:cNvPr id="18" name="Picture 17" descr="esp8266"/>
          <p:cNvPicPr>
            <a:picLocks noChangeAspect="1"/>
          </p:cNvPicPr>
          <p:nvPr/>
        </p:nvPicPr>
        <p:blipFill>
          <a:blip r:embed="rId6"/>
          <a:stretch>
            <a:fillRect/>
          </a:stretch>
        </p:blipFill>
        <p:spPr>
          <a:xfrm>
            <a:off x="140335" y="2280920"/>
            <a:ext cx="2139950" cy="2139950"/>
          </a:xfrm>
          <a:prstGeom prst="rect">
            <a:avLst/>
          </a:prstGeom>
        </p:spPr>
      </p:pic>
      <p:sp>
        <p:nvSpPr>
          <p:cNvPr id="19" name="Text Box 18"/>
          <p:cNvSpPr txBox="1"/>
          <p:nvPr/>
        </p:nvSpPr>
        <p:spPr>
          <a:xfrm>
            <a:off x="461645" y="4766310"/>
            <a:ext cx="1420495" cy="368300"/>
          </a:xfrm>
          <a:prstGeom prst="rect">
            <a:avLst/>
          </a:prstGeom>
          <a:noFill/>
        </p:spPr>
        <p:txBody>
          <a:bodyPr wrap="square" rtlCol="0">
            <a:spAutoFit/>
          </a:bodyPr>
          <a:p>
            <a:pPr algn="ctr"/>
            <a:r>
              <a:rPr lang="en-GB" altLang="en-US">
                <a:solidFill>
                  <a:schemeClr val="bg1"/>
                </a:solidFill>
              </a:rPr>
              <a:t>ESP8266</a:t>
            </a:r>
            <a:endParaRPr lang="en-GB" altLang="en-US">
              <a:solidFill>
                <a:schemeClr val="bg1"/>
              </a:solidFill>
            </a:endParaRPr>
          </a:p>
        </p:txBody>
      </p:sp>
      <p:sp>
        <p:nvSpPr>
          <p:cNvPr id="20" name="Text Box 19"/>
          <p:cNvSpPr txBox="1"/>
          <p:nvPr/>
        </p:nvSpPr>
        <p:spPr>
          <a:xfrm>
            <a:off x="2260600" y="4766310"/>
            <a:ext cx="1745615" cy="368300"/>
          </a:xfrm>
          <a:prstGeom prst="rect">
            <a:avLst/>
          </a:prstGeom>
          <a:noFill/>
        </p:spPr>
        <p:txBody>
          <a:bodyPr wrap="square" rtlCol="0">
            <a:spAutoFit/>
          </a:bodyPr>
          <a:p>
            <a:pPr algn="ctr"/>
            <a:r>
              <a:rPr lang="en-GB" altLang="en-US">
                <a:solidFill>
                  <a:schemeClr val="accent6"/>
                </a:solidFill>
              </a:rPr>
              <a:t>ESP32 Wroom</a:t>
            </a:r>
            <a:endParaRPr lang="en-GB" altLang="en-US">
              <a:solidFill>
                <a:schemeClr val="accent6"/>
              </a:solidFill>
            </a:endParaRPr>
          </a:p>
        </p:txBody>
      </p:sp>
      <p:sp>
        <p:nvSpPr>
          <p:cNvPr id="21" name="Text Box 20"/>
          <p:cNvSpPr txBox="1"/>
          <p:nvPr/>
        </p:nvSpPr>
        <p:spPr>
          <a:xfrm>
            <a:off x="4100830" y="4766310"/>
            <a:ext cx="1835150" cy="368300"/>
          </a:xfrm>
          <a:prstGeom prst="rect">
            <a:avLst/>
          </a:prstGeom>
          <a:noFill/>
        </p:spPr>
        <p:txBody>
          <a:bodyPr wrap="square" rtlCol="0">
            <a:spAutoFit/>
          </a:bodyPr>
          <a:p>
            <a:pPr algn="ctr"/>
            <a:r>
              <a:rPr lang="en-GB" altLang="en-US">
                <a:solidFill>
                  <a:schemeClr val="bg1"/>
                </a:solidFill>
              </a:rPr>
              <a:t>ESP32 Wrover</a:t>
            </a:r>
            <a:endParaRPr lang="en-GB" altLang="en-US">
              <a:solidFill>
                <a:schemeClr val="bg1"/>
              </a:solidFill>
            </a:endParaRPr>
          </a:p>
        </p:txBody>
      </p:sp>
      <p:sp>
        <p:nvSpPr>
          <p:cNvPr id="22" name="Text Box 21"/>
          <p:cNvSpPr txBox="1"/>
          <p:nvPr/>
        </p:nvSpPr>
        <p:spPr>
          <a:xfrm>
            <a:off x="6224270" y="4766310"/>
            <a:ext cx="1420495" cy="368300"/>
          </a:xfrm>
          <a:prstGeom prst="rect">
            <a:avLst/>
          </a:prstGeom>
          <a:noFill/>
        </p:spPr>
        <p:txBody>
          <a:bodyPr wrap="square" rtlCol="0">
            <a:spAutoFit/>
          </a:bodyPr>
          <a:p>
            <a:pPr algn="ctr"/>
            <a:r>
              <a:rPr lang="en-GB" altLang="en-US">
                <a:solidFill>
                  <a:schemeClr val="bg1"/>
                </a:solidFill>
              </a:rPr>
              <a:t>ESP32-S2</a:t>
            </a:r>
            <a:endParaRPr lang="en-GB" altLang="en-US">
              <a:solidFill>
                <a:schemeClr val="bg1"/>
              </a:solidFill>
            </a:endParaRPr>
          </a:p>
        </p:txBody>
      </p:sp>
      <p:sp>
        <p:nvSpPr>
          <p:cNvPr id="23" name="Text Box 22"/>
          <p:cNvSpPr txBox="1"/>
          <p:nvPr/>
        </p:nvSpPr>
        <p:spPr>
          <a:xfrm>
            <a:off x="7812405" y="4766310"/>
            <a:ext cx="2061845" cy="368300"/>
          </a:xfrm>
          <a:prstGeom prst="rect">
            <a:avLst/>
          </a:prstGeom>
          <a:noFill/>
        </p:spPr>
        <p:txBody>
          <a:bodyPr wrap="square" rtlCol="0">
            <a:spAutoFit/>
          </a:bodyPr>
          <a:p>
            <a:pPr algn="ctr"/>
            <a:r>
              <a:rPr lang="en-GB" altLang="en-US">
                <a:solidFill>
                  <a:schemeClr val="bg1"/>
                </a:solidFill>
              </a:rPr>
              <a:t>ESP32 PICO D4</a:t>
            </a:r>
            <a:endParaRPr lang="en-GB" altLang="en-US">
              <a:solidFill>
                <a:schemeClr val="bg1"/>
              </a:solidFill>
            </a:endParaRPr>
          </a:p>
        </p:txBody>
      </p:sp>
      <p:sp>
        <p:nvSpPr>
          <p:cNvPr id="24" name="Text Box 23"/>
          <p:cNvSpPr txBox="1"/>
          <p:nvPr/>
        </p:nvSpPr>
        <p:spPr>
          <a:xfrm>
            <a:off x="10132060" y="4766310"/>
            <a:ext cx="1420495" cy="368300"/>
          </a:xfrm>
          <a:prstGeom prst="rect">
            <a:avLst/>
          </a:prstGeom>
          <a:noFill/>
        </p:spPr>
        <p:txBody>
          <a:bodyPr wrap="square" rtlCol="0">
            <a:spAutoFit/>
          </a:bodyPr>
          <a:p>
            <a:pPr algn="ctr"/>
            <a:r>
              <a:rPr lang="en-GB" altLang="en-US">
                <a:solidFill>
                  <a:schemeClr val="bg1"/>
                </a:solidFill>
              </a:rPr>
              <a:t>ESP32-S3</a:t>
            </a:r>
            <a:endParaRPr lang="en-GB" altLang="en-US">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190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3" name="组合 2"/>
          <p:cNvGrpSpPr/>
          <p:nvPr/>
        </p:nvGrpSpPr>
        <p:grpSpPr>
          <a:xfrm>
            <a:off x="0" y="6165273"/>
            <a:ext cx="2032000" cy="692727"/>
            <a:chOff x="0" y="4772025"/>
            <a:chExt cx="6118860" cy="2085975"/>
          </a:xfrm>
        </p:grpSpPr>
        <p:sp>
          <p:nvSpPr>
            <p:cNvPr id="4" name="直角三角形 10"/>
            <p:cNvSpPr/>
            <p:nvPr/>
          </p:nvSpPr>
          <p:spPr>
            <a:xfrm>
              <a:off x="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D0D8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直角三角形 4"/>
            <p:cNvSpPr/>
            <p:nvPr/>
          </p:nvSpPr>
          <p:spPr>
            <a:xfrm>
              <a:off x="0" y="5467350"/>
              <a:ext cx="6118860" cy="1390650"/>
            </a:xfrm>
            <a:prstGeom prst="rtTriangle">
              <a:avLst/>
            </a:prstGeom>
            <a:solidFill>
              <a:srgbClr val="1E9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 name="组合 5"/>
          <p:cNvGrpSpPr/>
          <p:nvPr/>
        </p:nvGrpSpPr>
        <p:grpSpPr>
          <a:xfrm flipV="1">
            <a:off x="10043522" y="-1"/>
            <a:ext cx="2171338" cy="740229"/>
            <a:chOff x="6073140" y="4772025"/>
            <a:chExt cx="6118860" cy="2085975"/>
          </a:xfrm>
        </p:grpSpPr>
        <p:sp>
          <p:nvSpPr>
            <p:cNvPr id="7" name="直角三角形 10"/>
            <p:cNvSpPr/>
            <p:nvPr/>
          </p:nvSpPr>
          <p:spPr>
            <a:xfrm flipH="1">
              <a:off x="6892290" y="4772025"/>
              <a:ext cx="5299710" cy="1905000"/>
            </a:xfrm>
            <a:custGeom>
              <a:avLst/>
              <a:gdLst>
                <a:gd name="connsiteX0" fmla="*/ 0 w 6118860"/>
                <a:gd name="connsiteY0" fmla="*/ 1390650 h 1390650"/>
                <a:gd name="connsiteX1" fmla="*/ 0 w 6118860"/>
                <a:gd name="connsiteY1" fmla="*/ 0 h 1390650"/>
                <a:gd name="connsiteX2" fmla="*/ 6118860 w 6118860"/>
                <a:gd name="connsiteY2" fmla="*/ 1390650 h 1390650"/>
                <a:gd name="connsiteX3" fmla="*/ 0 w 6118860"/>
                <a:gd name="connsiteY3" fmla="*/ 1390650 h 1390650"/>
                <a:gd name="connsiteX0-1" fmla="*/ 0 w 5299710"/>
                <a:gd name="connsiteY0-2" fmla="*/ 1390650 h 1905000"/>
                <a:gd name="connsiteX1-3" fmla="*/ 0 w 5299710"/>
                <a:gd name="connsiteY1-4" fmla="*/ 0 h 1905000"/>
                <a:gd name="connsiteX2-5" fmla="*/ 5299710 w 5299710"/>
                <a:gd name="connsiteY2-6" fmla="*/ 1905000 h 1905000"/>
                <a:gd name="connsiteX3-7" fmla="*/ 0 w 5299710"/>
                <a:gd name="connsiteY3-8" fmla="*/ 1390650 h 1905000"/>
              </a:gdLst>
              <a:ahLst/>
              <a:cxnLst>
                <a:cxn ang="0">
                  <a:pos x="connsiteX0-1" y="connsiteY0-2"/>
                </a:cxn>
                <a:cxn ang="0">
                  <a:pos x="connsiteX1-3" y="connsiteY1-4"/>
                </a:cxn>
                <a:cxn ang="0">
                  <a:pos x="connsiteX2-5" y="connsiteY2-6"/>
                </a:cxn>
                <a:cxn ang="0">
                  <a:pos x="connsiteX3-7" y="connsiteY3-8"/>
                </a:cxn>
              </a:cxnLst>
              <a:rect l="l" t="t" r="r" b="b"/>
              <a:pathLst>
                <a:path w="5299710" h="1905000">
                  <a:moveTo>
                    <a:pt x="0" y="1390650"/>
                  </a:moveTo>
                  <a:lnTo>
                    <a:pt x="0" y="0"/>
                  </a:lnTo>
                  <a:lnTo>
                    <a:pt x="5299710" y="1905000"/>
                  </a:lnTo>
                  <a:lnTo>
                    <a:pt x="0" y="1390650"/>
                  </a:lnTo>
                  <a:close/>
                </a:path>
              </a:pathLst>
            </a:custGeom>
            <a:solidFill>
              <a:srgbClr val="7B1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直角三角形 7"/>
            <p:cNvSpPr/>
            <p:nvPr/>
          </p:nvSpPr>
          <p:spPr>
            <a:xfrm flipH="1">
              <a:off x="6073140" y="5467350"/>
              <a:ext cx="6118860" cy="1390650"/>
            </a:xfrm>
            <a:prstGeom prst="rtTriangle">
              <a:avLst/>
            </a:prstGeom>
            <a:solidFill>
              <a:srgbClr val="D94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0" name="Text Box 9"/>
          <p:cNvSpPr txBox="1"/>
          <p:nvPr/>
        </p:nvSpPr>
        <p:spPr>
          <a:xfrm>
            <a:off x="-635" y="743585"/>
            <a:ext cx="12192635" cy="645160"/>
          </a:xfrm>
          <a:prstGeom prst="rect">
            <a:avLst/>
          </a:prstGeom>
          <a:noFill/>
        </p:spPr>
        <p:txBody>
          <a:bodyPr wrap="square" rtlCol="0">
            <a:spAutoFit/>
          </a:bodyPr>
          <a:p>
            <a:pPr algn="ctr"/>
            <a:r>
              <a:rPr lang="en-GB" altLang="en-US" sz="3600">
                <a:solidFill>
                  <a:schemeClr val="bg1"/>
                </a:solidFill>
              </a:rPr>
              <a:t>Developement boards</a:t>
            </a:r>
            <a:endParaRPr lang="en-GB" altLang="en-US" sz="3600">
              <a:solidFill>
                <a:schemeClr val="bg1"/>
              </a:solidFill>
            </a:endParaRPr>
          </a:p>
        </p:txBody>
      </p:sp>
      <p:pic>
        <p:nvPicPr>
          <p:cNvPr id="13" name="Picture 12" descr="dev boards"/>
          <p:cNvPicPr>
            <a:picLocks noChangeAspect="1"/>
          </p:cNvPicPr>
          <p:nvPr/>
        </p:nvPicPr>
        <p:blipFill>
          <a:blip r:embed="rId1"/>
          <a:stretch>
            <a:fillRect/>
          </a:stretch>
        </p:blipFill>
        <p:spPr>
          <a:xfrm>
            <a:off x="2265680" y="1638935"/>
            <a:ext cx="7659370" cy="505523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x45tlaqn">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8755</Words>
  <Application>WPS Presentation</Application>
  <PresentationFormat>宽屏</PresentationFormat>
  <Paragraphs>460</Paragraphs>
  <Slides>41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41</vt:i4>
      </vt:variant>
    </vt:vector>
  </HeadingPairs>
  <TitlesOfParts>
    <vt:vector size="48" baseType="lpstr">
      <vt:lpstr>Arial</vt:lpstr>
      <vt:lpstr>SimSun</vt:lpstr>
      <vt:lpstr>Wingdings</vt:lpstr>
      <vt:lpstr>Microsoft YaHei</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Abdelmadjid Dahmani</cp:lastModifiedBy>
  <cp:revision>38</cp:revision>
  <dcterms:created xsi:type="dcterms:W3CDTF">2015-05-05T08:02:00Z</dcterms:created>
  <dcterms:modified xsi:type="dcterms:W3CDTF">2022-03-13T05:52:25Z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2057-11.2.0.10463</vt:lpwstr>
  </property>
  <property fmtid="{D5CDD505-2E9C-101B-9397-08002B2CF9AE}" pid="3" name="ICV">
    <vt:lpwstr>931B28B14B0A4A688E5F7E8931BC6BEE</vt:lpwstr>
  </property>
</Properties>
</file>